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1" r:id="rId3"/>
    <p:sldId id="264" r:id="rId4"/>
    <p:sldId id="277" r:id="rId5"/>
    <p:sldId id="262" r:id="rId6"/>
    <p:sldId id="272" r:id="rId7"/>
    <p:sldId id="280" r:id="rId8"/>
    <p:sldId id="265" r:id="rId9"/>
    <p:sldId id="267" r:id="rId10"/>
    <p:sldId id="281" r:id="rId11"/>
    <p:sldId id="279" r:id="rId12"/>
    <p:sldId id="268" r:id="rId13"/>
    <p:sldId id="278" r:id="rId14"/>
    <p:sldId id="274" r:id="rId15"/>
    <p:sldId id="275" r:id="rId16"/>
    <p:sldId id="283" r:id="rId17"/>
    <p:sldId id="263" r:id="rId18"/>
  </p:sldIdLst>
  <p:sldSz cx="9144000" cy="6858000" type="screen4x3"/>
  <p:notesSz cx="6858000" cy="994568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just format 3 - Dekorfärg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 autoAdjust="0"/>
    <p:restoredTop sz="27407" autoAdjust="0"/>
  </p:normalViewPr>
  <p:slideViewPr>
    <p:cSldViewPr showGuides="1">
      <p:cViewPr varScale="1">
        <p:scale>
          <a:sx n="28" d="100"/>
          <a:sy n="28" d="100"/>
        </p:scale>
        <p:origin x="369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53" d="100"/>
          <a:sy n="53" d="100"/>
        </p:scale>
        <p:origin x="-2724" y="-114"/>
      </p:cViewPr>
      <p:guideLst>
        <p:guide orient="horz" pos="313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5"/>
          </a:xfrm>
          <a:prstGeom prst="rect">
            <a:avLst/>
          </a:prstGeom>
        </p:spPr>
        <p:txBody>
          <a:bodyPr vert="horz" lIns="96671" tIns="48335" rIns="96671" bIns="48335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5"/>
          </a:xfrm>
          <a:prstGeom prst="rect">
            <a:avLst/>
          </a:prstGeom>
        </p:spPr>
        <p:txBody>
          <a:bodyPr vert="horz" lIns="96671" tIns="48335" rIns="96671" bIns="48335" rtlCol="0"/>
          <a:lstStyle>
            <a:lvl1pPr algn="r">
              <a:defRPr sz="1300"/>
            </a:lvl1pPr>
          </a:lstStyle>
          <a:p>
            <a:fld id="{B22AF8C0-A400-4239-AFF1-BD99E37ED487}" type="datetime1">
              <a:rPr lang="sv-SE" smtClean="0"/>
              <a:t>2022-06-05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5"/>
          </a:xfrm>
          <a:prstGeom prst="rect">
            <a:avLst/>
          </a:prstGeom>
        </p:spPr>
        <p:txBody>
          <a:bodyPr vert="horz" lIns="96671" tIns="48335" rIns="96671" bIns="48335" rtlCol="0" anchor="b"/>
          <a:lstStyle>
            <a:lvl1pPr algn="l">
              <a:defRPr sz="1300"/>
            </a:lvl1pPr>
          </a:lstStyle>
          <a:p>
            <a:r>
              <a:rPr lang="sv-SE"/>
              <a:t>Konstkluster, uppstart i liten skala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5"/>
          </a:xfrm>
          <a:prstGeom prst="rect">
            <a:avLst/>
          </a:prstGeom>
        </p:spPr>
        <p:txBody>
          <a:bodyPr vert="horz" lIns="96671" tIns="48335" rIns="96671" bIns="48335" rtlCol="0" anchor="b"/>
          <a:lstStyle>
            <a:lvl1pPr algn="r">
              <a:defRPr sz="1300"/>
            </a:lvl1pPr>
          </a:lstStyle>
          <a:p>
            <a:fld id="{85C806FF-16A2-45DA-8F2A-C7CD75AF36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2993836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5"/>
          </a:xfrm>
          <a:prstGeom prst="rect">
            <a:avLst/>
          </a:prstGeom>
        </p:spPr>
        <p:txBody>
          <a:bodyPr vert="horz" lIns="96671" tIns="48335" rIns="96671" bIns="48335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5"/>
          </a:xfrm>
          <a:prstGeom prst="rect">
            <a:avLst/>
          </a:prstGeom>
        </p:spPr>
        <p:txBody>
          <a:bodyPr vert="horz" lIns="96671" tIns="48335" rIns="96671" bIns="48335" rtlCol="0"/>
          <a:lstStyle>
            <a:lvl1pPr algn="r">
              <a:defRPr sz="1300"/>
            </a:lvl1pPr>
          </a:lstStyle>
          <a:p>
            <a:fld id="{BAF2CFF5-1BEA-4CA6-BAEF-C4905CAB19F5}" type="datetime1">
              <a:rPr lang="sv-SE" smtClean="0"/>
              <a:t>2022-06-05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7713"/>
            <a:ext cx="497205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71" tIns="48335" rIns="96671" bIns="48335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6671" tIns="48335" rIns="96671" bIns="48335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5"/>
          </a:xfrm>
          <a:prstGeom prst="rect">
            <a:avLst/>
          </a:prstGeom>
        </p:spPr>
        <p:txBody>
          <a:bodyPr vert="horz" lIns="96671" tIns="48335" rIns="96671" bIns="48335" rtlCol="0" anchor="b"/>
          <a:lstStyle>
            <a:lvl1pPr algn="l">
              <a:defRPr sz="1300"/>
            </a:lvl1pPr>
          </a:lstStyle>
          <a:p>
            <a:r>
              <a:rPr lang="sv-SE"/>
              <a:t>Konstkluster, uppstart i liten skala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5"/>
          </a:xfrm>
          <a:prstGeom prst="rect">
            <a:avLst/>
          </a:prstGeom>
        </p:spPr>
        <p:txBody>
          <a:bodyPr vert="horz" lIns="96671" tIns="48335" rIns="96671" bIns="48335" rtlCol="0" anchor="b"/>
          <a:lstStyle>
            <a:lvl1pPr algn="r">
              <a:defRPr sz="1300"/>
            </a:lvl1pPr>
          </a:lstStyle>
          <a:p>
            <a:fld id="{443A2FA1-413D-4115-8AF8-D3366A24FF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354269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BD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Jag har på </a:t>
            </a:r>
            <a:r>
              <a:rPr lang="sv-SE" b="1" dirty="0"/>
              <a:t>varje års första styrelsemöte </a:t>
            </a:r>
            <a:r>
              <a:rPr lang="sv-SE" dirty="0"/>
              <a:t>haft som vana att </a:t>
            </a:r>
            <a:r>
              <a:rPr lang="sv-SE" b="1" dirty="0"/>
              <a:t>ge nya styrelsemedlemmar en översikt </a:t>
            </a:r>
            <a:r>
              <a:rPr lang="sv-SE" dirty="0"/>
              <a:t>om hur jag har lagt upp grunderna för arbetet i NOAK. Med syfte att snabbt introducera varje ny styrelseledamot i vårt öppna arbetssätt o de olika arbetsflöden jag implementerat, så att vi alla löpande smidigt o transparent kan hjälpas åt o turas </a:t>
            </a:r>
            <a:r>
              <a:rPr lang="sv-SE"/>
              <a:t>om med att </a:t>
            </a:r>
            <a:r>
              <a:rPr lang="sv-SE" dirty="0"/>
              <a:t>göra det som behövs för föreningen.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Det som Margithe o jag nu kommer att presentera kan ni se som en </a:t>
            </a:r>
            <a:r>
              <a:rPr lang="sv-SE" b="1" dirty="0"/>
              <a:t>verktygslåda</a:t>
            </a:r>
            <a:r>
              <a:rPr lang="sv-SE" dirty="0"/>
              <a:t> över de olika delar, som idag finns i NOAK o sedan är det förstås upp till er i denna nya styrelse att tillsammans dra upp riktlinjerna för hur ni vill bedriva arbetet framöver.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Det är ju förstås så att </a:t>
            </a:r>
            <a:r>
              <a:rPr lang="sv-SE" b="1" dirty="0"/>
              <a:t>en förening kan drivas på många olika sätt</a:t>
            </a:r>
            <a:r>
              <a:rPr lang="sv-SE" dirty="0"/>
              <a:t>, o jag kommer här endast att gå igenom hur jag under åren utvecklat det hela till att kunna vara.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endParaRPr lang="sv-SE" dirty="0"/>
          </a:p>
          <a:p>
            <a:r>
              <a:rPr lang="sv-SE" dirty="0"/>
              <a:t>…</a:t>
            </a:r>
          </a:p>
          <a:p>
            <a:r>
              <a:rPr lang="sv-SE" sz="1200" b="1" dirty="0"/>
              <a:t>Omnämnande, fullständiga namn:</a:t>
            </a:r>
          </a:p>
          <a:p>
            <a:r>
              <a:rPr lang="sv-SE" sz="1200" dirty="0"/>
              <a:t>BD </a:t>
            </a:r>
            <a:r>
              <a:rPr lang="sv-SE" sz="1200" dirty="0">
                <a:sym typeface="Wingdings" panose="05000000000000000000" pitchFamily="2" charset="2"/>
              </a:rPr>
              <a:t> </a:t>
            </a:r>
            <a:r>
              <a:rPr lang="sv-SE" sz="1200" dirty="0"/>
              <a:t>Birgitta 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Däröste (https://www.linkedin.com/in/birgittadaroste/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MH </a:t>
            </a:r>
            <a:r>
              <a:rPr lang="sv-SE" sz="1200" dirty="0">
                <a:sym typeface="Wingdings" panose="05000000000000000000" pitchFamily="2" charset="2"/>
              </a:rPr>
              <a:t> </a:t>
            </a:r>
            <a:r>
              <a:rPr lang="sv-SE" sz="1200" dirty="0"/>
              <a:t>Margithe Helgesdotter (https://www.linkedin.com/in/margithe-helgesdotter-28003011/ )</a:t>
            </a:r>
            <a:endParaRPr lang="sv-S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dirty="0"/>
              <a:t>Margareta Frid (https://www.linkedin.com/in/margareta-frid-160a7a130/ )</a:t>
            </a:r>
          </a:p>
          <a:p>
            <a:r>
              <a:rPr lang="sv-SE" sz="1200" dirty="0"/>
              <a:t>Svetla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Kotelnikova (https://www.linkedin.com/in/svetlana-kotelnikova-9b356b21/ )</a:t>
            </a:r>
          </a:p>
          <a:p>
            <a:r>
              <a:rPr lang="sv-SE" sz="1200" dirty="0"/>
              <a:t>Anita 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Bergendahl-Steiner (https://www.linkedin.com/in/anita-steiner-5900b836/ )</a:t>
            </a:r>
          </a:p>
          <a:p>
            <a:r>
              <a:rPr lang="sv-SE" sz="1200" dirty="0"/>
              <a:t>Iréne Johansson (saknar LinkedIn | https://www.facebook.com/profile.php?id=100016670737442 )</a:t>
            </a:r>
          </a:p>
          <a:p>
            <a:r>
              <a:rPr lang="sv-SE" sz="1200" dirty="0"/>
              <a:t>Kristina (Kicki) Jonasson (saknar LinkedIn | https://www.facebook.com/kristina.jonasson.77 )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8DC1E01-BBEE-461E-8B7D-5B30F4447EB8}" type="datetime1">
              <a:rPr lang="sv-SE" smtClean="0"/>
              <a:t>2022-06-05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Konstkluster, uppstart i liten skala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2FA1-413D-4115-8AF8-D3366A24FFC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2010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BD</a:t>
            </a:r>
          </a:p>
          <a:p>
            <a:r>
              <a:rPr lang="sv-SE" dirty="0"/>
              <a:t>(ej laser)</a:t>
            </a:r>
          </a:p>
          <a:p>
            <a:r>
              <a:rPr lang="sv-SE" dirty="0"/>
              <a:t>Här är ytterligare verktyg, som jag brukade använda. </a:t>
            </a:r>
          </a:p>
          <a:p>
            <a:endParaRPr lang="sv-SE" dirty="0"/>
          </a:p>
          <a:p>
            <a:r>
              <a:rPr lang="sv-SE" dirty="0"/>
              <a:t>Jag använde dessa fram till 2019, därefter kom ju 2020 med </a:t>
            </a:r>
            <a:r>
              <a:rPr lang="sv-SE" b="1" dirty="0"/>
              <a:t>corona</a:t>
            </a:r>
            <a:r>
              <a:rPr lang="sv-SE" dirty="0"/>
              <a:t> o vi har inte haft värst många relevanta aktiviteter att marknadsföra.</a:t>
            </a:r>
          </a:p>
          <a:p>
            <a:endParaRPr lang="sv-SE" dirty="0"/>
          </a:p>
          <a:p>
            <a:r>
              <a:rPr lang="sv-SE" dirty="0"/>
              <a:t>Jag presenterar här bara vilka verktyg, som jag använt för att sprida informationen om vår verksamhet. Nu är det upp till er att välja om ni vill fortsätta m dessa </a:t>
            </a:r>
            <a:r>
              <a:rPr lang="sv-SE" dirty="0" err="1"/>
              <a:t>lr</a:t>
            </a:r>
            <a:r>
              <a:rPr lang="sv-SE" dirty="0"/>
              <a:t> om ni vill göra på ngt annat sätt.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A2FA1-413D-4115-8AF8-D3366A24FFCD}" type="slidenum">
              <a:rPr lang="sv-SE">
                <a:solidFill>
                  <a:prstClr val="black"/>
                </a:solidFill>
              </a:rPr>
              <a:pPr/>
              <a:t>10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70AB989-7E8A-4830-9C19-CE9D85647898}" type="datetime1">
              <a:rPr lang="sv-SE" smtClean="0">
                <a:solidFill>
                  <a:prstClr val="black"/>
                </a:solidFill>
              </a:rPr>
              <a:t>2022-06-05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>
                <a:solidFill>
                  <a:prstClr val="black"/>
                </a:solidFill>
              </a:rPr>
              <a:t>Konstkluster, uppstart i liten skala</a:t>
            </a:r>
          </a:p>
        </p:txBody>
      </p:sp>
    </p:spTree>
    <p:extLst>
      <p:ext uri="{BB962C8B-B14F-4D97-AF65-F5344CB8AC3E}">
        <p14:creationId xmlns:p14="http://schemas.microsoft.com/office/powerpoint/2010/main" val="3755137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BD</a:t>
            </a:r>
          </a:p>
          <a:p>
            <a:r>
              <a:rPr lang="sv-SE" dirty="0"/>
              <a:t>(ej laser)</a:t>
            </a:r>
          </a:p>
          <a:p>
            <a:endParaRPr lang="sv-SE" dirty="0"/>
          </a:p>
          <a:p>
            <a:r>
              <a:rPr lang="sv-SE" dirty="0"/>
              <a:t>Jag har nu ordnat så att NOAK har fått </a:t>
            </a:r>
            <a:r>
              <a:rPr lang="sv-SE" b="1" dirty="0"/>
              <a:t>en egen hemsida</a:t>
            </a:r>
            <a:r>
              <a:rPr lang="sv-SE" dirty="0"/>
              <a:t>, som är separerad från Konstkluster. Den ser exakt likadan ut. På denna har ni full frihet att göra vad ni vill.</a:t>
            </a:r>
          </a:p>
          <a:p>
            <a:endParaRPr lang="sv-SE" dirty="0"/>
          </a:p>
          <a:p>
            <a:r>
              <a:rPr lang="sv-SE" dirty="0"/>
              <a:t>Webbhotellet skulle egentligen debiterat NOAK 800 kr för deras del av arbetsinsatsen, men de bjöd snällt mig/oss på detta – eftersom jag tidigare har jobbat hos dem.</a:t>
            </a:r>
          </a:p>
          <a:p>
            <a:endParaRPr lang="sv-SE" dirty="0"/>
          </a:p>
          <a:p>
            <a:r>
              <a:rPr lang="sv-SE" dirty="0"/>
              <a:t>Här ser ni en sammanfattning av de olika delarna, som jag genomfört, så att ni kan leta upp denna information om ni skulle behöva den senare.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A2FA1-413D-4115-8AF8-D3366A24FFCD}" type="slidenum">
              <a:rPr lang="sv-SE">
                <a:solidFill>
                  <a:prstClr val="black"/>
                </a:solidFill>
              </a:rPr>
              <a:pPr/>
              <a:t>11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70AB989-7E8A-4830-9C19-CE9D85647898}" type="datetime1">
              <a:rPr lang="sv-SE" smtClean="0">
                <a:solidFill>
                  <a:prstClr val="black"/>
                </a:solidFill>
              </a:rPr>
              <a:t>2022-06-05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>
                <a:solidFill>
                  <a:prstClr val="black"/>
                </a:solidFill>
              </a:rPr>
              <a:t>Konstkluster, uppstart i liten skala</a:t>
            </a:r>
          </a:p>
        </p:txBody>
      </p:sp>
    </p:spTree>
    <p:extLst>
      <p:ext uri="{BB962C8B-B14F-4D97-AF65-F5344CB8AC3E}">
        <p14:creationId xmlns:p14="http://schemas.microsoft.com/office/powerpoint/2010/main" val="552567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BD</a:t>
            </a:r>
          </a:p>
          <a:p>
            <a:r>
              <a:rPr lang="sv-SE" dirty="0"/>
              <a:t>(</a:t>
            </a:r>
            <a:r>
              <a:rPr lang="sv-SE" dirty="0" err="1"/>
              <a:t>laserpek</a:t>
            </a:r>
            <a:r>
              <a:rPr lang="sv-SE" dirty="0"/>
              <a:t>)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Jag lämnar över mitt ägande av </a:t>
            </a:r>
            <a:r>
              <a:rPr lang="sv-SE" b="1" dirty="0" err="1"/>
              <a:t>NOAKs</a:t>
            </a:r>
            <a:r>
              <a:rPr lang="sv-SE" b="1" dirty="0"/>
              <a:t> företagsprofil på </a:t>
            </a:r>
            <a:r>
              <a:rPr lang="sv-SE" b="1" dirty="0" err="1"/>
              <a:t>Insta</a:t>
            </a:r>
            <a:r>
              <a:rPr lang="sv-SE" b="1" dirty="0"/>
              <a:t> </a:t>
            </a:r>
            <a:r>
              <a:rPr lang="sv-SE" dirty="0"/>
              <a:t>till er. Kommer själv att logga ut mig därifrån.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Jag har skapat en </a:t>
            </a:r>
            <a:r>
              <a:rPr lang="sv-SE" b="1" dirty="0"/>
              <a:t>ny företagssida för NOAK på </a:t>
            </a:r>
            <a:r>
              <a:rPr lang="sv-SE" b="1" dirty="0" err="1"/>
              <a:t>Fb</a:t>
            </a:r>
            <a:r>
              <a:rPr lang="sv-SE" dirty="0"/>
              <a:t>. Allting som rörde NOAK på den gamla profilen är nu kopierat över till denna </a:t>
            </a:r>
            <a:r>
              <a:rPr lang="sv-SE" dirty="0" err="1"/>
              <a:t>NOAKs</a:t>
            </a:r>
            <a:r>
              <a:rPr lang="sv-SE" dirty="0"/>
              <a:t> nu nya profil.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     I den gamla fanns det alldeles för mkt kopplingar till mig o Konstkluster, t ex skulle alla räkningar för era sponsrade annonser komma att skickas till mig.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Jag kommer att </a:t>
            </a:r>
            <a:r>
              <a:rPr lang="sv-SE" b="1" dirty="0"/>
              <a:t>uppdatera kopplingen </a:t>
            </a:r>
            <a:r>
              <a:rPr lang="sv-SE" dirty="0"/>
              <a:t>mellan </a:t>
            </a:r>
            <a:r>
              <a:rPr lang="sv-SE" dirty="0" err="1"/>
              <a:t>Fb</a:t>
            </a:r>
            <a:r>
              <a:rPr lang="sv-SE" dirty="0"/>
              <a:t> o </a:t>
            </a:r>
            <a:r>
              <a:rPr lang="sv-SE" dirty="0" err="1"/>
              <a:t>Insta</a:t>
            </a:r>
            <a:r>
              <a:rPr lang="sv-SE" dirty="0"/>
              <a:t> för de båda plattformarna, så att det även framöver går att lägga upp ett inlägg på </a:t>
            </a:r>
            <a:r>
              <a:rPr lang="sv-SE" dirty="0" err="1"/>
              <a:t>insta</a:t>
            </a:r>
            <a:r>
              <a:rPr lang="sv-SE" dirty="0"/>
              <a:t> o automatiskt samtidigt publicera på </a:t>
            </a:r>
            <a:r>
              <a:rPr lang="sv-SE" dirty="0" err="1"/>
              <a:t>fb</a:t>
            </a:r>
            <a:r>
              <a:rPr lang="sv-SE" dirty="0"/>
              <a:t>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A2FA1-413D-4115-8AF8-D3366A24FFCD}" type="slidenum">
              <a:rPr lang="sv-SE">
                <a:solidFill>
                  <a:prstClr val="black"/>
                </a:solidFill>
              </a:rPr>
              <a:pPr/>
              <a:t>12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70AB989-7E8A-4830-9C19-CE9D85647898}" type="datetime1">
              <a:rPr lang="sv-SE" smtClean="0">
                <a:solidFill>
                  <a:prstClr val="black"/>
                </a:solidFill>
              </a:rPr>
              <a:t>2022-06-05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>
                <a:solidFill>
                  <a:prstClr val="black"/>
                </a:solidFill>
              </a:rPr>
              <a:t>Konstkluster, uppstart i liten skala</a:t>
            </a:r>
          </a:p>
        </p:txBody>
      </p:sp>
    </p:spTree>
    <p:extLst>
      <p:ext uri="{BB962C8B-B14F-4D97-AF65-F5344CB8AC3E}">
        <p14:creationId xmlns:p14="http://schemas.microsoft.com/office/powerpoint/2010/main" val="1161535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BD</a:t>
            </a:r>
          </a:p>
          <a:p>
            <a:r>
              <a:rPr lang="sv-SE" dirty="0"/>
              <a:t>(ej laser)</a:t>
            </a:r>
          </a:p>
          <a:p>
            <a:endParaRPr lang="sv-SE" dirty="0"/>
          </a:p>
          <a:p>
            <a:r>
              <a:rPr lang="sv-SE" dirty="0"/>
              <a:t>Jag vill också nämna dessa 3 verktyg, som har underlättat mitt arbete avsevärt.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När vi haft mer komplexa aktiviteter på gång, så har mina </a:t>
            </a:r>
            <a:r>
              <a:rPr lang="sv-SE" b="1" dirty="0"/>
              <a:t>formulär</a:t>
            </a:r>
            <a:r>
              <a:rPr lang="sv-SE" dirty="0"/>
              <a:t> på hemsidan varit värdefulla.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Efter det att Svetlana tipsade mig om </a:t>
            </a:r>
            <a:r>
              <a:rPr lang="sv-SE" b="1" dirty="0"/>
              <a:t>Survey </a:t>
            </a:r>
            <a:r>
              <a:rPr lang="sv-SE" b="1" dirty="0" err="1"/>
              <a:t>Monkey</a:t>
            </a:r>
            <a:r>
              <a:rPr lang="sv-SE" dirty="0"/>
              <a:t>, för vår utvärdering av Bills kurser -  så har jag haft mkt glädje av den tjänsten flera ggr därefter.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Att följa </a:t>
            </a:r>
            <a:r>
              <a:rPr lang="sv-SE" dirty="0" err="1"/>
              <a:t>NOAKs</a:t>
            </a:r>
            <a:r>
              <a:rPr lang="sv-SE" dirty="0"/>
              <a:t> utveckling, via </a:t>
            </a:r>
            <a:r>
              <a:rPr lang="sv-SE" b="1" dirty="0"/>
              <a:t>Google </a:t>
            </a:r>
            <a:r>
              <a:rPr lang="sv-SE" b="1" dirty="0" err="1"/>
              <a:t>Analytics</a:t>
            </a:r>
            <a:r>
              <a:rPr lang="sv-SE" dirty="0"/>
              <a:t>, har varit enbart för nöjes skull.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A2FA1-413D-4115-8AF8-D3366A24FFCD}" type="slidenum">
              <a:rPr lang="sv-SE">
                <a:solidFill>
                  <a:prstClr val="black"/>
                </a:solidFill>
              </a:rPr>
              <a:pPr/>
              <a:t>13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70AB989-7E8A-4830-9C19-CE9D85647898}" type="datetime1">
              <a:rPr lang="sv-SE" smtClean="0">
                <a:solidFill>
                  <a:prstClr val="black"/>
                </a:solidFill>
              </a:rPr>
              <a:t>2022-06-05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>
                <a:solidFill>
                  <a:prstClr val="black"/>
                </a:solidFill>
              </a:rPr>
              <a:t>Konstkluster, uppstart i liten skala</a:t>
            </a:r>
          </a:p>
        </p:txBody>
      </p:sp>
    </p:spTree>
    <p:extLst>
      <p:ext uri="{BB962C8B-B14F-4D97-AF65-F5344CB8AC3E}">
        <p14:creationId xmlns:p14="http://schemas.microsoft.com/office/powerpoint/2010/main" val="1514907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BD</a:t>
            </a:r>
          </a:p>
          <a:p>
            <a:r>
              <a:rPr lang="sv-SE" dirty="0"/>
              <a:t>(ej laser)</a:t>
            </a:r>
          </a:p>
          <a:p>
            <a:endParaRPr lang="sv-SE" dirty="0"/>
          </a:p>
          <a:p>
            <a:r>
              <a:rPr lang="sv-SE" dirty="0"/>
              <a:t>NOAK har en överenskommelse med Folkuniversitetet, som grundar sig på mitt besök hos dem under sommaren 2014. </a:t>
            </a:r>
          </a:p>
          <a:p>
            <a:endParaRPr lang="sv-SE" dirty="0"/>
          </a:p>
          <a:p>
            <a:r>
              <a:rPr lang="sv-SE" dirty="0"/>
              <a:t>Numera är det flera av er, som har god koll på hur vår inrapportering till FU går till.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A2FA1-413D-4115-8AF8-D3366A24FFCD}" type="slidenum">
              <a:rPr lang="sv-SE">
                <a:solidFill>
                  <a:prstClr val="black"/>
                </a:solidFill>
              </a:rPr>
              <a:pPr/>
              <a:t>14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70AB989-7E8A-4830-9C19-CE9D85647898}" type="datetime1">
              <a:rPr lang="sv-SE" smtClean="0">
                <a:solidFill>
                  <a:prstClr val="black"/>
                </a:solidFill>
              </a:rPr>
              <a:t>2022-06-05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>
                <a:solidFill>
                  <a:prstClr val="black"/>
                </a:solidFill>
              </a:rPr>
              <a:t>Konstkluster, uppstart i liten skala</a:t>
            </a:r>
          </a:p>
        </p:txBody>
      </p:sp>
    </p:spTree>
    <p:extLst>
      <p:ext uri="{BB962C8B-B14F-4D97-AF65-F5344CB8AC3E}">
        <p14:creationId xmlns:p14="http://schemas.microsoft.com/office/powerpoint/2010/main" val="3372150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BD</a:t>
            </a:r>
          </a:p>
          <a:p>
            <a:r>
              <a:rPr lang="sv-SE" dirty="0"/>
              <a:t>(ej laser)</a:t>
            </a:r>
          </a:p>
          <a:p>
            <a:endParaRPr lang="sv-SE" dirty="0"/>
          </a:p>
          <a:p>
            <a:r>
              <a:rPr lang="sv-SE" b="1" dirty="0"/>
              <a:t>Vi baserar hela vår verksamhet </a:t>
            </a:r>
            <a:r>
              <a:rPr lang="sv-SE" dirty="0"/>
              <a:t>på det som står i våra stadgar o vår integritetspolicy, i kombination med de avtal vi har med Lokala skatt o med banken. Våren 2018 kom lagen GDPR, som alla föreningar o företag är tvingade att följa och alla våra medlemmar måste godkänna hur vi i vår förening har valt att lösa detta.</a:t>
            </a:r>
          </a:p>
          <a:p>
            <a:endParaRPr lang="sv-SE" dirty="0"/>
          </a:p>
          <a:p>
            <a:r>
              <a:rPr lang="sv-SE" dirty="0"/>
              <a:t>Vi skickade ut en förfrågan m </a:t>
            </a:r>
            <a:r>
              <a:rPr lang="sv-SE" dirty="0" err="1"/>
              <a:t>hj</a:t>
            </a:r>
            <a:r>
              <a:rPr lang="sv-SE" dirty="0"/>
              <a:t> a Survey </a:t>
            </a:r>
            <a:r>
              <a:rPr lang="sv-SE" dirty="0" err="1"/>
              <a:t>Monkey</a:t>
            </a:r>
            <a:r>
              <a:rPr lang="sv-SE" dirty="0"/>
              <a:t> till alla våra dåvarande medlemmar, o de fick godkänna vår policy.</a:t>
            </a:r>
          </a:p>
          <a:p>
            <a:endParaRPr lang="sv-SE" dirty="0"/>
          </a:p>
          <a:p>
            <a:r>
              <a:rPr lang="sv-SE" dirty="0"/>
              <a:t>När nya medlemmar söker sig till oss </a:t>
            </a:r>
            <a:r>
              <a:rPr lang="sv-SE" b="1" dirty="0"/>
              <a:t>via vår hemsida</a:t>
            </a:r>
            <a:r>
              <a:rPr lang="sv-SE" dirty="0"/>
              <a:t>, så har jag lagt upp formuläret så att detta endast godkänner ansökningar som accepterar innehållet i våra stadgar o integritetspolicy.</a:t>
            </a:r>
          </a:p>
          <a:p>
            <a:endParaRPr lang="sv-SE" dirty="0"/>
          </a:p>
          <a:p>
            <a:r>
              <a:rPr lang="sv-SE" dirty="0"/>
              <a:t>Om nya medlemmar </a:t>
            </a:r>
            <a:r>
              <a:rPr lang="sv-SE" b="1" dirty="0"/>
              <a:t>fyller i en pappersblankett</a:t>
            </a:r>
            <a:r>
              <a:rPr lang="sv-SE" dirty="0"/>
              <a:t>, så är det viktigt för oss att hålla reda på vad de anser om dessa våra regler – det kan ju bli dyrt för oss om vi skulle bryta emot reglementet inom GDPR.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A2FA1-413D-4115-8AF8-D3366A24FFCD}" type="slidenum">
              <a:rPr lang="sv-SE">
                <a:solidFill>
                  <a:prstClr val="black"/>
                </a:solidFill>
              </a:rPr>
              <a:pPr/>
              <a:t>15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70AB989-7E8A-4830-9C19-CE9D85647898}" type="datetime1">
              <a:rPr lang="sv-SE" smtClean="0">
                <a:solidFill>
                  <a:prstClr val="black"/>
                </a:solidFill>
              </a:rPr>
              <a:t>2022-06-05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>
                <a:solidFill>
                  <a:prstClr val="black"/>
                </a:solidFill>
              </a:rPr>
              <a:t>Konstkluster, uppstart i liten skala</a:t>
            </a:r>
          </a:p>
        </p:txBody>
      </p:sp>
    </p:spTree>
    <p:extLst>
      <p:ext uri="{BB962C8B-B14F-4D97-AF65-F5344CB8AC3E}">
        <p14:creationId xmlns:p14="http://schemas.microsoft.com/office/powerpoint/2010/main" val="515822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BD + MH</a:t>
            </a:r>
          </a:p>
          <a:p>
            <a:r>
              <a:rPr lang="sv-SE" dirty="0"/>
              <a:t>Jag lämnar över till Margithe o kanske att jag själv kommer att lägga till ngt.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A2FA1-413D-4115-8AF8-D3366A24FFCD}" type="slidenum">
              <a:rPr lang="sv-SE">
                <a:solidFill>
                  <a:prstClr val="black"/>
                </a:solidFill>
              </a:rPr>
              <a:pPr/>
              <a:t>16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70AB989-7E8A-4830-9C19-CE9D85647898}" type="datetime1">
              <a:rPr lang="sv-SE" smtClean="0">
                <a:solidFill>
                  <a:prstClr val="black"/>
                </a:solidFill>
              </a:rPr>
              <a:t>2022-06-05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>
                <a:solidFill>
                  <a:prstClr val="black"/>
                </a:solidFill>
              </a:rPr>
              <a:t>Konstkluster, uppstart i liten skala</a:t>
            </a:r>
          </a:p>
        </p:txBody>
      </p:sp>
    </p:spTree>
    <p:extLst>
      <p:ext uri="{BB962C8B-B14F-4D97-AF65-F5344CB8AC3E}">
        <p14:creationId xmlns:p14="http://schemas.microsoft.com/office/powerpoint/2010/main" val="9756217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BD + MH</a:t>
            </a: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DCD3A21-2EF1-4F65-B5D5-40E51E8FB03F}" type="datetime1">
              <a:rPr lang="sv-SE" smtClean="0"/>
              <a:t>2022-06-05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Konstkluster, uppstart i liten skala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2FA1-413D-4115-8AF8-D3366A24FFCD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7416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BD</a:t>
            </a:r>
          </a:p>
          <a:p>
            <a:r>
              <a:rPr lang="sv-SE" dirty="0"/>
              <a:t>Så här ser vårt överlämningsmöte ut.</a:t>
            </a:r>
          </a:p>
          <a:p>
            <a:endParaRPr lang="sv-SE" dirty="0"/>
          </a:p>
          <a:p>
            <a:r>
              <a:rPr lang="sv-SE" dirty="0"/>
              <a:t>(tyst paus)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A2FA1-413D-4115-8AF8-D3366A24FFCD}" type="slidenum">
              <a:rPr lang="sv-SE">
                <a:solidFill>
                  <a:prstClr val="black"/>
                </a:solidFill>
              </a:rPr>
              <a:pPr/>
              <a:t>2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3F8C0B5-3EA4-4D26-AEF2-317BDE3DAE3E}" type="datetime1">
              <a:rPr lang="sv-SE" smtClean="0">
                <a:solidFill>
                  <a:prstClr val="black"/>
                </a:solidFill>
              </a:rPr>
              <a:t>2022-06-05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>
                <a:solidFill>
                  <a:prstClr val="black"/>
                </a:solidFill>
              </a:rPr>
              <a:t>Konstkluster, uppstart i liten skala</a:t>
            </a:r>
          </a:p>
        </p:txBody>
      </p:sp>
    </p:spTree>
    <p:extLst>
      <p:ext uri="{BB962C8B-B14F-4D97-AF65-F5344CB8AC3E}">
        <p14:creationId xmlns:p14="http://schemas.microsoft.com/office/powerpoint/2010/main" val="3964521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BD</a:t>
            </a:r>
          </a:p>
          <a:p>
            <a:r>
              <a:rPr lang="sv-SE" dirty="0"/>
              <a:t>(starta laserpekaren)</a:t>
            </a:r>
          </a:p>
          <a:p>
            <a:endParaRPr lang="sv-SE" dirty="0"/>
          </a:p>
          <a:p>
            <a:r>
              <a:rPr lang="sv-SE" dirty="0"/>
              <a:t>Redan under 2011 började jag fantisera om att starta en konstnärlig verksamhet, som var öppen för alla. </a:t>
            </a:r>
          </a:p>
          <a:p>
            <a:endParaRPr lang="sv-SE" dirty="0"/>
          </a:p>
          <a:p>
            <a:r>
              <a:rPr lang="sv-SE" dirty="0"/>
              <a:t>(peka m lasern på 2011 … 2015)</a:t>
            </a:r>
          </a:p>
          <a:p>
            <a:r>
              <a:rPr lang="sv-SE" dirty="0"/>
              <a:t>Under åren som följde, började min idé ta mer konkreta former. </a:t>
            </a:r>
            <a:r>
              <a:rPr lang="sv-SE" b="1" dirty="0"/>
              <a:t>Våren 2014 </a:t>
            </a:r>
            <a:r>
              <a:rPr lang="sv-SE" dirty="0"/>
              <a:t>hade jag, på en av IA o Lenas målningskurser, turen att träffa </a:t>
            </a:r>
            <a:r>
              <a:rPr lang="sv-SE" b="1" dirty="0"/>
              <a:t>Margareta</a:t>
            </a:r>
            <a:r>
              <a:rPr lang="sv-SE" dirty="0"/>
              <a:t>, som sedan dess har stöttat mig o bidragit väldigt mkt till att fortsätta förverkliga min idé. </a:t>
            </a:r>
            <a:r>
              <a:rPr lang="sv-SE" b="1" dirty="0"/>
              <a:t>Sensommaren 2015 </a:t>
            </a:r>
            <a:r>
              <a:rPr lang="sv-SE" dirty="0"/>
              <a:t>tillkommer </a:t>
            </a:r>
            <a:r>
              <a:rPr lang="sv-SE" b="1" dirty="0"/>
              <a:t>Svetlana</a:t>
            </a:r>
            <a:r>
              <a:rPr lang="sv-SE" dirty="0"/>
              <a:t> o </a:t>
            </a:r>
            <a:r>
              <a:rPr lang="sv-SE" b="1" dirty="0"/>
              <a:t>Anita</a:t>
            </a:r>
            <a:r>
              <a:rPr lang="sv-SE" dirty="0"/>
              <a:t>. Vi 4 bygger tillsammans upp riktlinjerna för hur vi ska starta NOAK i skarpt läge o gör klart planeringen för samtliga våra arrangemang inför vårt första verksamhetsår.</a:t>
            </a:r>
          </a:p>
          <a:p>
            <a:endParaRPr lang="sv-SE" dirty="0"/>
          </a:p>
          <a:p>
            <a:r>
              <a:rPr lang="sv-SE" dirty="0"/>
              <a:t>(peka m lasern på 2016)</a:t>
            </a:r>
          </a:p>
          <a:p>
            <a:r>
              <a:rPr lang="sv-SE" dirty="0"/>
              <a:t>+ </a:t>
            </a:r>
            <a:r>
              <a:rPr lang="sv-SE" dirty="0" err="1"/>
              <a:t>pilNed</a:t>
            </a:r>
            <a:r>
              <a:rPr lang="sv-SE" dirty="0"/>
              <a:t> för in m bilden ’Kick-off’</a:t>
            </a:r>
          </a:p>
          <a:p>
            <a:r>
              <a:rPr lang="sv-SE" dirty="0"/>
              <a:t>Vi startar upp med en Kick-off o därefter….</a:t>
            </a:r>
          </a:p>
          <a:p>
            <a:endParaRPr lang="sv-SE" dirty="0"/>
          </a:p>
          <a:p>
            <a:r>
              <a:rPr lang="sv-SE" dirty="0"/>
              <a:t> (peka m lasern på 2017)</a:t>
            </a:r>
          </a:p>
          <a:p>
            <a:r>
              <a:rPr lang="sv-SE" dirty="0"/>
              <a:t>Vi jobbar på.</a:t>
            </a: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(peka m lasern på 2018)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+ </a:t>
            </a:r>
            <a:r>
              <a:rPr lang="sv-SE" dirty="0" err="1"/>
              <a:t>pilNed</a:t>
            </a:r>
            <a:r>
              <a:rPr lang="sv-SE" dirty="0"/>
              <a:t> för in m bilden ’Årsmöte 2018’</a:t>
            </a:r>
          </a:p>
          <a:p>
            <a:r>
              <a:rPr lang="sv-SE" dirty="0"/>
              <a:t>Vi hade turen att få </a:t>
            </a:r>
            <a:r>
              <a:rPr lang="sv-SE" b="1" dirty="0"/>
              <a:t>Margithe</a:t>
            </a:r>
            <a:r>
              <a:rPr lang="sv-SE" dirty="0"/>
              <a:t> som kassör. Hon har bidragit mkt starkt till </a:t>
            </a:r>
            <a:r>
              <a:rPr lang="sv-SE" dirty="0" err="1"/>
              <a:t>NOAKs</a:t>
            </a:r>
            <a:r>
              <a:rPr lang="sv-SE" dirty="0"/>
              <a:t> fortsatt positiva utveckling. Under perioder som jag haft behov av att delegera arbetsuppgifter, så ställde hon spontant upp o avlastade mig med att ta många bitar av sådant jag gjort förr här i NOAK. </a:t>
            </a:r>
          </a:p>
          <a:p>
            <a:endParaRPr lang="sv-SE" dirty="0"/>
          </a:p>
          <a:p>
            <a:r>
              <a:rPr lang="sv-SE" dirty="0"/>
              <a:t>(peka m lasern på 2019)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+ </a:t>
            </a:r>
            <a:r>
              <a:rPr lang="sv-SE" dirty="0" err="1"/>
              <a:t>pilNed</a:t>
            </a:r>
            <a:r>
              <a:rPr lang="sv-SE" dirty="0"/>
              <a:t> för in bilden ’Årsmöte 2019’’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Under 2019 jobbar vi på.</a:t>
            </a:r>
          </a:p>
          <a:p>
            <a:endParaRPr lang="sv-SE" dirty="0"/>
          </a:p>
          <a:p>
            <a:r>
              <a:rPr lang="sv-SE" dirty="0"/>
              <a:t>(peka m lasern på 2020)</a:t>
            </a:r>
          </a:p>
          <a:p>
            <a:r>
              <a:rPr lang="sv-SE" dirty="0"/>
              <a:t>+ </a:t>
            </a:r>
            <a:r>
              <a:rPr lang="sv-SE" dirty="0" err="1"/>
              <a:t>pilNed</a:t>
            </a:r>
            <a:r>
              <a:rPr lang="sv-SE" dirty="0"/>
              <a:t> för in m bilden ’Årsmöte 2020’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Det börjar bli alltmer påtagligt för mig att jag tyvärr inte hinner med att göra allting som jag vill göra för NOAK, så därför lämnar jag ifrån mig ordföranderollen – och </a:t>
            </a:r>
            <a:r>
              <a:rPr lang="sv-SE" b="1" dirty="0"/>
              <a:t>Iréne</a:t>
            </a:r>
            <a:r>
              <a:rPr lang="sv-SE" dirty="0"/>
              <a:t> var snäll o tog på sig den rollen.</a:t>
            </a: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(peka m lasern på nuläge/röda punkten)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Här befinner vi oss nu.</a:t>
            </a:r>
          </a:p>
          <a:p>
            <a:endParaRPr lang="sv-SE" dirty="0"/>
          </a:p>
          <a:p>
            <a:r>
              <a:rPr lang="sv-SE" dirty="0"/>
              <a:t>(ta ner lasern till underkant </a:t>
            </a:r>
            <a:r>
              <a:rPr lang="sv-SE" dirty="0" err="1"/>
              <a:t>slide</a:t>
            </a:r>
            <a:r>
              <a:rPr lang="sv-SE" dirty="0"/>
              <a:t>)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3A2FA1-413D-4115-8AF8-D3366A24FFCD}" type="slidenum">
              <a:rPr kumimoji="0" lang="sv-SE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B989-7E8A-4830-9C19-CE9D85647898}" type="datetime1">
              <a:rPr kumimoji="0" lang="sv-S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2022-06-05</a:t>
            </a:fld>
            <a:endParaRPr kumimoji="0" lang="sv-S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Konstkluster, uppstart i liten skala</a:t>
            </a:r>
          </a:p>
        </p:txBody>
      </p:sp>
    </p:spTree>
    <p:extLst>
      <p:ext uri="{BB962C8B-B14F-4D97-AF65-F5344CB8AC3E}">
        <p14:creationId xmlns:p14="http://schemas.microsoft.com/office/powerpoint/2010/main" val="3964521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MH</a:t>
            </a:r>
          </a:p>
          <a:p>
            <a:r>
              <a:rPr lang="sv-SE" dirty="0"/>
              <a:t>Margithe ger en översikt omkring de ekonomiska bitarna och den överlämning av kassörsrollen som skett till </a:t>
            </a:r>
            <a:r>
              <a:rPr lang="sv-SE" b="1" dirty="0"/>
              <a:t>Kicki</a:t>
            </a:r>
            <a:r>
              <a:rPr lang="sv-SE" dirty="0"/>
              <a:t>.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A2FA1-413D-4115-8AF8-D3366A24FFCD}" type="slidenum">
              <a:rPr lang="sv-SE">
                <a:solidFill>
                  <a:prstClr val="black"/>
                </a:solidFill>
              </a:rPr>
              <a:pPr/>
              <a:t>4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70AB989-7E8A-4830-9C19-CE9D85647898}" type="datetime1">
              <a:rPr lang="sv-SE" smtClean="0">
                <a:solidFill>
                  <a:prstClr val="black"/>
                </a:solidFill>
              </a:rPr>
              <a:t>2022-06-05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>
                <a:solidFill>
                  <a:prstClr val="black"/>
                </a:solidFill>
              </a:rPr>
              <a:t>Konstkluster, uppstart i liten skala</a:t>
            </a:r>
          </a:p>
        </p:txBody>
      </p:sp>
    </p:spTree>
    <p:extLst>
      <p:ext uri="{BB962C8B-B14F-4D97-AF65-F5344CB8AC3E}">
        <p14:creationId xmlns:p14="http://schemas.microsoft.com/office/powerpoint/2010/main" val="774178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BD</a:t>
            </a:r>
          </a:p>
          <a:p>
            <a:r>
              <a:rPr lang="sv-SE" dirty="0"/>
              <a:t>(rör ej lasern)</a:t>
            </a:r>
          </a:p>
          <a:p>
            <a:endParaRPr lang="sv-SE" dirty="0"/>
          </a:p>
          <a:p>
            <a:r>
              <a:rPr lang="sv-SE" b="1" dirty="0"/>
              <a:t>Huvudplatsen</a:t>
            </a:r>
            <a:r>
              <a:rPr lang="sv-SE" dirty="0"/>
              <a:t> för alla våra löpande diskussioner i NOAK är vår chatt på </a:t>
            </a:r>
            <a:r>
              <a:rPr lang="sv-SE" dirty="0" err="1"/>
              <a:t>messenger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/>
              <a:t>För att underlätta för mig att lägga till er nya, så skulle jag vilja att ni skickar en </a:t>
            </a:r>
            <a:r>
              <a:rPr lang="sv-SE" dirty="0" err="1"/>
              <a:t>vänförfrågan</a:t>
            </a:r>
            <a:r>
              <a:rPr lang="sv-SE" dirty="0"/>
              <a:t> via </a:t>
            </a:r>
            <a:r>
              <a:rPr lang="sv-SE" dirty="0" err="1"/>
              <a:t>fb</a:t>
            </a:r>
            <a:r>
              <a:rPr lang="sv-SE" dirty="0"/>
              <a:t> till mig – så lägger jag till er i chatten senare ikväll. Det är enklaste sättet för mig att veta att jag lägger till rätt person, så vi inte råkar få med ngn annan m samma namn. Efter att jag lagt till er, så kan ni ta bort mig som er vän på </a:t>
            </a:r>
            <a:r>
              <a:rPr lang="sv-SE" dirty="0" err="1"/>
              <a:t>fb</a:t>
            </a:r>
            <a:r>
              <a:rPr lang="sv-SE" dirty="0"/>
              <a:t>, om ni vill – det är upp till er. Jag heter Birgitta Däröste, det finns 2 profiler på mig, ta den med en profilbild. </a:t>
            </a:r>
          </a:p>
          <a:p>
            <a:endParaRPr lang="sv-SE" dirty="0"/>
          </a:p>
          <a:p>
            <a:r>
              <a:rPr lang="sv-SE" dirty="0"/>
              <a:t>Vi använder </a:t>
            </a:r>
            <a:r>
              <a:rPr lang="sv-SE" b="1" dirty="0" err="1"/>
              <a:t>Dropbox</a:t>
            </a:r>
            <a:r>
              <a:rPr lang="sv-SE" dirty="0"/>
              <a:t>, för att på ett smidigt sätt göra all dokumentation lättåtkomlig för alla i styrelsen.</a:t>
            </a:r>
          </a:p>
          <a:p>
            <a:endParaRPr lang="sv-SE" dirty="0"/>
          </a:p>
          <a:p>
            <a:r>
              <a:rPr lang="sv-SE" dirty="0"/>
              <a:t>För att ni nya ska få tillgång till </a:t>
            </a:r>
            <a:r>
              <a:rPr lang="sv-SE" dirty="0" err="1"/>
              <a:t>Dropbox</a:t>
            </a:r>
            <a:r>
              <a:rPr lang="sv-SE" dirty="0"/>
              <a:t>, behöver jag den mailadress, som ni vill att jag ska skicka inbjudningen till. Jag vill att ni skriver er mail i </a:t>
            </a:r>
            <a:r>
              <a:rPr lang="sv-SE" dirty="0" err="1"/>
              <a:t>NOAKchatten</a:t>
            </a:r>
            <a:r>
              <a:rPr lang="sv-SE" dirty="0"/>
              <a:t>. Ni får sedan inbjudan senast i morgon via min privata </a:t>
            </a:r>
            <a:r>
              <a:rPr lang="sv-SE" dirty="0" err="1"/>
              <a:t>gmail</a:t>
            </a:r>
            <a:r>
              <a:rPr lang="sv-SE" dirty="0"/>
              <a:t>, jag heter neobitte där.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A2FA1-413D-4115-8AF8-D3366A24FFCD}" type="slidenum">
              <a:rPr lang="sv-SE">
                <a:solidFill>
                  <a:prstClr val="black"/>
                </a:solidFill>
              </a:rPr>
              <a:pPr/>
              <a:t>5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70AB989-7E8A-4830-9C19-CE9D85647898}" type="datetime1">
              <a:rPr lang="sv-SE" smtClean="0">
                <a:solidFill>
                  <a:prstClr val="black"/>
                </a:solidFill>
              </a:rPr>
              <a:t>2022-06-05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>
                <a:solidFill>
                  <a:prstClr val="black"/>
                </a:solidFill>
              </a:rPr>
              <a:t>Konstkluster, uppstart i liten skala</a:t>
            </a:r>
          </a:p>
        </p:txBody>
      </p:sp>
    </p:spTree>
    <p:extLst>
      <p:ext uri="{BB962C8B-B14F-4D97-AF65-F5344CB8AC3E}">
        <p14:creationId xmlns:p14="http://schemas.microsoft.com/office/powerpoint/2010/main" val="3964521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BD</a:t>
            </a:r>
          </a:p>
          <a:p>
            <a:r>
              <a:rPr lang="sv-SE" dirty="0"/>
              <a:t>(</a:t>
            </a:r>
            <a:r>
              <a:rPr lang="sv-SE" dirty="0" err="1"/>
              <a:t>laserpek</a:t>
            </a:r>
            <a:r>
              <a:rPr lang="sv-SE" dirty="0"/>
              <a:t>)</a:t>
            </a:r>
          </a:p>
          <a:p>
            <a:r>
              <a:rPr lang="sv-SE" dirty="0"/>
              <a:t>Vi samlar all vår dokumentation på </a:t>
            </a:r>
            <a:r>
              <a:rPr lang="sv-SE" dirty="0" err="1"/>
              <a:t>Dropbox</a:t>
            </a:r>
            <a:r>
              <a:rPr lang="sv-SE" dirty="0"/>
              <a:t>. Eftersom </a:t>
            </a:r>
            <a:r>
              <a:rPr lang="sv-SE" dirty="0" err="1"/>
              <a:t>Dropbox</a:t>
            </a:r>
            <a:r>
              <a:rPr lang="sv-SE" dirty="0"/>
              <a:t> är gratis upp till 2GB, så har jag behövt dela upp materialet så här:</a:t>
            </a:r>
          </a:p>
          <a:p>
            <a:endParaRPr lang="sv-SE" dirty="0"/>
          </a:p>
          <a:p>
            <a:r>
              <a:rPr lang="sv-SE" dirty="0"/>
              <a:t>* Alla styrelsemedlemmar o suppleanter har tillgång till </a:t>
            </a:r>
            <a:r>
              <a:rPr lang="sv-SE" b="1" dirty="0" err="1"/>
              <a:t>Share_NOAK</a:t>
            </a:r>
            <a:r>
              <a:rPr lang="sv-SE" dirty="0"/>
              <a:t>, en gång skapade jag den mappen endast för att vårt viktigaste mtrl skulle vara  gratis nåbart för alla. Vi använder exempelvis innehållet för att smidigt kunna hjälpas åt att planera o genomföra arrangemang.</a:t>
            </a:r>
          </a:p>
          <a:p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* När Iréne tog över ordföranderollen, skapade jag en mapp för oss båda, </a:t>
            </a:r>
            <a:r>
              <a:rPr lang="sv-SE" b="1" dirty="0" err="1"/>
              <a:t>ordfNOAK</a:t>
            </a:r>
            <a:r>
              <a:rPr lang="sv-SE" dirty="0"/>
              <a:t>, för att underlätta utfasningen av mina tidigare arbetsuppgifter till Iréne.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   I morgon kommer jag att flytta in den mappen till </a:t>
            </a:r>
            <a:r>
              <a:rPr lang="sv-SE" dirty="0" err="1"/>
              <a:t>Share_NOAK</a:t>
            </a:r>
            <a:r>
              <a:rPr lang="sv-SE" dirty="0"/>
              <a:t>, så att alla får tillgång till den.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* Utöver detta finns det ett arkiv för NOAK, </a:t>
            </a:r>
            <a:r>
              <a:rPr lang="sv-SE" b="1" dirty="0" err="1"/>
              <a:t>arkivNOAK</a:t>
            </a:r>
            <a:r>
              <a:rPr lang="sv-SE" dirty="0"/>
              <a:t>, som ju ligger på betalvarianten av </a:t>
            </a:r>
            <a:r>
              <a:rPr lang="sv-SE" dirty="0" err="1"/>
              <a:t>Dropbox</a:t>
            </a:r>
            <a:r>
              <a:rPr lang="sv-SE" dirty="0"/>
              <a:t>. Jag har själv haft väldigt stor glädje av att ha tillgång till historiken, när vi ibland ska skapa en liknande aktivitet </a:t>
            </a:r>
            <a:r>
              <a:rPr lang="sv-SE" dirty="0" err="1"/>
              <a:t>lr</a:t>
            </a:r>
            <a:r>
              <a:rPr lang="sv-SE" dirty="0"/>
              <a:t> vill titta på hur vi löste en frågeställning förra gången.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   Jag erbjuder er nu att få fortsatt tillgång till denna, om ni vill.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b="1" dirty="0"/>
              <a:t>Olika sätt: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Ni kanske inte vill fortsätta m </a:t>
            </a:r>
            <a:r>
              <a:rPr lang="sv-SE" dirty="0" err="1"/>
              <a:t>Dropbox</a:t>
            </a:r>
            <a:r>
              <a:rPr lang="sv-SE" dirty="0"/>
              <a:t>? Det finns många andra alternativ.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Under den närmaste månaden behöver ni ta ett beslut på hur ni vill göra framöver. Abonnemanget via mig upphör den 19 okt.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A2FA1-413D-4115-8AF8-D3366A24FFCD}" type="slidenum">
              <a:rPr lang="sv-SE">
                <a:solidFill>
                  <a:prstClr val="black"/>
                </a:solidFill>
              </a:rPr>
              <a:pPr/>
              <a:t>6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70AB989-7E8A-4830-9C19-CE9D85647898}" type="datetime1">
              <a:rPr lang="sv-SE" smtClean="0">
                <a:solidFill>
                  <a:prstClr val="black"/>
                </a:solidFill>
              </a:rPr>
              <a:t>2022-06-05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>
                <a:solidFill>
                  <a:prstClr val="black"/>
                </a:solidFill>
              </a:rPr>
              <a:t>Konstkluster, uppstart i liten skala</a:t>
            </a:r>
          </a:p>
        </p:txBody>
      </p:sp>
    </p:spTree>
    <p:extLst>
      <p:ext uri="{BB962C8B-B14F-4D97-AF65-F5344CB8AC3E}">
        <p14:creationId xmlns:p14="http://schemas.microsoft.com/office/powerpoint/2010/main" val="3719890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BD</a:t>
            </a:r>
          </a:p>
          <a:p>
            <a:r>
              <a:rPr lang="sv-SE" dirty="0"/>
              <a:t>(laserpekare)</a:t>
            </a:r>
          </a:p>
          <a:p>
            <a:endParaRPr lang="sv-SE" dirty="0"/>
          </a:p>
          <a:p>
            <a:r>
              <a:rPr lang="sv-SE" dirty="0"/>
              <a:t>Här är några exempel på vad som finns på </a:t>
            </a:r>
            <a:r>
              <a:rPr lang="sv-SE" dirty="0" err="1"/>
              <a:t>Dropbox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/>
              <a:t>Laser </a:t>
            </a:r>
            <a:r>
              <a:rPr lang="sv-SE" dirty="0">
                <a:sym typeface="Wingdings" panose="05000000000000000000" pitchFamily="2" charset="2"/>
              </a:rPr>
              <a:t> En överblick över de väsentligaste dokumenten, som jag tagit fram för NOAK – jag gillar mallar, då dessa underlättat såväl mitt eget arbete som övriga styrelsemedlemmars löpande arbete väldigt mkt under de gångna åren.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A2FA1-413D-4115-8AF8-D3366A24FFCD}" type="slidenum">
              <a:rPr lang="sv-SE">
                <a:solidFill>
                  <a:prstClr val="black"/>
                </a:solidFill>
              </a:rPr>
              <a:pPr/>
              <a:t>7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70AB989-7E8A-4830-9C19-CE9D85647898}" type="datetime1">
              <a:rPr lang="sv-SE" smtClean="0">
                <a:solidFill>
                  <a:prstClr val="black"/>
                </a:solidFill>
              </a:rPr>
              <a:t>2022-06-05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>
                <a:solidFill>
                  <a:prstClr val="black"/>
                </a:solidFill>
              </a:rPr>
              <a:t>Konstkluster, uppstart i liten skala</a:t>
            </a:r>
          </a:p>
        </p:txBody>
      </p:sp>
    </p:spTree>
    <p:extLst>
      <p:ext uri="{BB962C8B-B14F-4D97-AF65-F5344CB8AC3E}">
        <p14:creationId xmlns:p14="http://schemas.microsoft.com/office/powerpoint/2010/main" val="873371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BD</a:t>
            </a:r>
          </a:p>
          <a:p>
            <a:r>
              <a:rPr lang="sv-SE" dirty="0"/>
              <a:t>(laser)</a:t>
            </a:r>
          </a:p>
          <a:p>
            <a:endParaRPr lang="sv-SE" dirty="0"/>
          </a:p>
          <a:p>
            <a:r>
              <a:rPr lang="sv-SE" dirty="0"/>
              <a:t>Jag har strävat efter att visa upp NOAK m </a:t>
            </a:r>
            <a:r>
              <a:rPr lang="sv-SE" b="1" dirty="0"/>
              <a:t>samma profil </a:t>
            </a:r>
            <a:r>
              <a:rPr lang="sv-SE" dirty="0"/>
              <a:t>i alla möjliga sammanhang.</a:t>
            </a:r>
          </a:p>
          <a:p>
            <a:endParaRPr lang="sv-SE" dirty="0"/>
          </a:p>
          <a:p>
            <a:r>
              <a:rPr lang="sv-SE" b="1" dirty="0"/>
              <a:t>Mitt foto på stenarna </a:t>
            </a:r>
            <a:r>
              <a:rPr lang="sv-SE" dirty="0"/>
              <a:t>o </a:t>
            </a:r>
            <a:r>
              <a:rPr lang="sv-SE" b="1" dirty="0"/>
              <a:t>Margaretas logga </a:t>
            </a:r>
            <a:r>
              <a:rPr lang="sv-SE" dirty="0"/>
              <a:t>förekommer överallt där det är möjligt.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 våra egna flöden på sociala medier, kan det dyka upp en </a:t>
            </a:r>
            <a:r>
              <a:rPr lang="sv-SE" dirty="0" err="1"/>
              <a:t>inzoomad</a:t>
            </a:r>
            <a:r>
              <a:rPr lang="sv-SE" dirty="0"/>
              <a:t> bild av denna.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Uppsatta A3 – affischer på öarnas annonspelare, ser ut så här.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Stenarna o loggan ligger till grund för layouten hos vår lilla folder också.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A2FA1-413D-4115-8AF8-D3366A24FFCD}" type="slidenum">
              <a:rPr lang="sv-SE">
                <a:solidFill>
                  <a:prstClr val="black"/>
                </a:solidFill>
              </a:rPr>
              <a:pPr/>
              <a:t>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70AB989-7E8A-4830-9C19-CE9D85647898}" type="datetime1">
              <a:rPr lang="sv-SE" smtClean="0">
                <a:solidFill>
                  <a:prstClr val="black"/>
                </a:solidFill>
              </a:rPr>
              <a:t>2022-06-05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>
                <a:solidFill>
                  <a:prstClr val="black"/>
                </a:solidFill>
              </a:rPr>
              <a:t>Konstkluster, uppstart i liten skala</a:t>
            </a:r>
          </a:p>
        </p:txBody>
      </p:sp>
    </p:spTree>
    <p:extLst>
      <p:ext uri="{BB962C8B-B14F-4D97-AF65-F5344CB8AC3E}">
        <p14:creationId xmlns:p14="http://schemas.microsoft.com/office/powerpoint/2010/main" val="2596246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BD</a:t>
            </a:r>
          </a:p>
          <a:p>
            <a:r>
              <a:rPr lang="sv-SE" dirty="0"/>
              <a:t>(ej </a:t>
            </a:r>
            <a:r>
              <a:rPr lang="sv-SE" dirty="0" err="1"/>
              <a:t>laserpek</a:t>
            </a:r>
            <a:r>
              <a:rPr lang="sv-SE" dirty="0"/>
              <a:t>)</a:t>
            </a:r>
          </a:p>
          <a:p>
            <a:endParaRPr lang="sv-SE" dirty="0"/>
          </a:p>
          <a:p>
            <a:r>
              <a:rPr lang="sv-SE" b="1" dirty="0"/>
              <a:t>Idag</a:t>
            </a:r>
            <a:r>
              <a:rPr lang="sv-SE" dirty="0"/>
              <a:t> används </a:t>
            </a:r>
            <a:r>
              <a:rPr lang="sv-SE" dirty="0" err="1"/>
              <a:t>ffa</a:t>
            </a:r>
            <a:r>
              <a:rPr lang="sv-SE" dirty="0"/>
              <a:t> vår hemsida, </a:t>
            </a:r>
            <a:r>
              <a:rPr lang="sv-SE" dirty="0" err="1"/>
              <a:t>insta</a:t>
            </a:r>
            <a:r>
              <a:rPr lang="sv-SE" dirty="0"/>
              <a:t> o </a:t>
            </a:r>
            <a:r>
              <a:rPr lang="sv-SE" dirty="0" err="1"/>
              <a:t>fb</a:t>
            </a:r>
            <a:r>
              <a:rPr lang="sv-SE" dirty="0"/>
              <a:t>, samt Irénes mailutskick av nyhetsbrev.</a:t>
            </a:r>
          </a:p>
          <a:p>
            <a:endParaRPr lang="sv-SE" dirty="0"/>
          </a:p>
          <a:p>
            <a:r>
              <a:rPr lang="sv-SE" b="1" dirty="0"/>
              <a:t>Förr</a:t>
            </a:r>
            <a:r>
              <a:rPr lang="sv-SE" dirty="0"/>
              <a:t> annonserade vi även via FU mm.</a:t>
            </a:r>
          </a:p>
          <a:p>
            <a:endParaRPr lang="sv-SE" dirty="0"/>
          </a:p>
          <a:p>
            <a:r>
              <a:rPr lang="sv-SE" dirty="0"/>
              <a:t>Monica </a:t>
            </a:r>
            <a:r>
              <a:rPr lang="sv-SE" b="1" dirty="0"/>
              <a:t>brukade fixa</a:t>
            </a:r>
            <a:r>
              <a:rPr lang="sv-SE" dirty="0"/>
              <a:t> så att våra arrangemang kom upp på stora digitala anslagstavlan på Pinan.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A2FA1-413D-4115-8AF8-D3366A24FFCD}" type="slidenum">
              <a:rPr lang="sv-SE">
                <a:solidFill>
                  <a:prstClr val="black"/>
                </a:solidFill>
              </a:rPr>
              <a:pPr/>
              <a:t>9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70AB989-7E8A-4830-9C19-CE9D85647898}" type="datetime1">
              <a:rPr lang="sv-SE" smtClean="0">
                <a:solidFill>
                  <a:prstClr val="black"/>
                </a:solidFill>
              </a:rPr>
              <a:t>2022-06-05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>
                <a:solidFill>
                  <a:prstClr val="black"/>
                </a:solidFill>
              </a:rPr>
              <a:t>Konstkluster, uppstart i liten skala</a:t>
            </a:r>
          </a:p>
        </p:txBody>
      </p:sp>
    </p:spTree>
    <p:extLst>
      <p:ext uri="{BB962C8B-B14F-4D97-AF65-F5344CB8AC3E}">
        <p14:creationId xmlns:p14="http://schemas.microsoft.com/office/powerpoint/2010/main" val="1224233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2664-7382-400B-A63A-B8F44912A305}" type="datetime1">
              <a:rPr lang="sv-SE" smtClean="0"/>
              <a:t>2022-06-05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NOAK Kick-off 10 feb -16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8C5-33C0-4A0A-9A85-0775BA0CB0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1737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AC19-353D-490C-8451-60434DA23C01}" type="datetime1">
              <a:rPr lang="sv-SE" smtClean="0"/>
              <a:t>2022-06-05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NOAK Kick-off 10 feb -16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8C5-33C0-4A0A-9A85-0775BA0CB0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6153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E0CC-3645-40ED-A1A2-697EF08551FA}" type="datetime1">
              <a:rPr lang="sv-SE" smtClean="0"/>
              <a:t>2022-06-05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NOAK Kick-off 10 feb -16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8C5-33C0-4A0A-9A85-0775BA0CB0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5647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04A95-DC38-4386-9E15-D9FC7E5F8E44}" type="datetime1">
              <a:rPr lang="sv-SE" smtClean="0"/>
              <a:t>2022-06-05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NOAK Kick-off 10 feb -16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8C5-33C0-4A0A-9A85-0775BA0CB0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712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6794-CC0B-4EB7-A68B-8A2CD41F4BE4}" type="datetime1">
              <a:rPr lang="sv-SE" smtClean="0"/>
              <a:t>2022-06-05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NOAK Kick-off 10 feb -16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8C5-33C0-4A0A-9A85-0775BA0CB0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681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8D71-3C53-4166-B430-FF3D562D7438}" type="datetime1">
              <a:rPr lang="sv-SE" smtClean="0"/>
              <a:t>2022-06-05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NOAK Kick-off 10 feb -16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8C5-33C0-4A0A-9A85-0775BA0CB0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533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F4C6-FC7B-4866-A365-EC27C722972E}" type="datetime1">
              <a:rPr lang="sv-SE" smtClean="0"/>
              <a:t>2022-06-05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NOAK Kick-off 10 feb -16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8C5-33C0-4A0A-9A85-0775BA0CB0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2674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E39F-6926-4C69-B6A0-06F75EC91835}" type="datetime1">
              <a:rPr lang="sv-SE" smtClean="0"/>
              <a:t>2022-06-05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NOAK Kick-off 10 feb -16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8C5-33C0-4A0A-9A85-0775BA0CB0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0350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AB16-2D9D-42F9-9BCB-CA60EDE5209A}" type="datetime1">
              <a:rPr lang="sv-SE" smtClean="0"/>
              <a:t>2022-06-05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NOAK Kick-off 10 feb -16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8C5-33C0-4A0A-9A85-0775BA0CB0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9481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9E43-D295-43CD-9543-44A8D192C31A}" type="datetime1">
              <a:rPr lang="sv-SE" smtClean="0"/>
              <a:t>2022-06-05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NOAK Kick-off 10 feb -16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8C5-33C0-4A0A-9A85-0775BA0CB0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6909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42A0-2040-4925-9491-6C64ABEEEC1B}" type="datetime1">
              <a:rPr lang="sv-SE" smtClean="0"/>
              <a:t>2022-06-05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NOAK Kick-off 10 feb -16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8C5-33C0-4A0A-9A85-0775BA0CB0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0862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23EFE-8EA4-4076-88B3-6EA182648713}" type="datetime1">
              <a:rPr lang="sv-SE" smtClean="0"/>
              <a:t>2022-06-05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NOAK Kick-off 10 feb -16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008C5-33C0-4A0A-9A85-0775BA0CB0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598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oak-ockero.se/" TargetMode="External"/><Relationship Id="rId4" Type="http://schemas.openxmlformats.org/officeDocument/2006/relationships/hyperlink" Target="mailto:webbansvarig@noak-ockero.s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>
            <a:spLocks noChangeArrowheads="1"/>
          </p:cNvSpPr>
          <p:nvPr/>
        </p:nvSpPr>
        <p:spPr bwMode="auto">
          <a:xfrm>
            <a:off x="2116216" y="1628800"/>
            <a:ext cx="4911568" cy="333809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v-SE" sz="900" b="1" dirty="0">
                <a:solidFill>
                  <a:prstClr val="white"/>
                </a:solidFill>
                <a:latin typeface="Bradley Hand ITC"/>
                <a:ea typeface="Calibri"/>
                <a:cs typeface="Arabic Typesetting"/>
              </a:rPr>
              <a:t>d</a:t>
            </a:r>
            <a:br>
              <a:rPr lang="sv-SE" sz="4400" b="1" dirty="0">
                <a:solidFill>
                  <a:prstClr val="black"/>
                </a:solidFill>
                <a:latin typeface="Bradley Hand ITC"/>
                <a:ea typeface="Calibri"/>
                <a:cs typeface="Arabic Typesetting"/>
              </a:rPr>
            </a:br>
            <a:endParaRPr lang="sv-SE" sz="4400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v-SE" sz="10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 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v-SE" sz="3200" b="1" dirty="0">
                <a:solidFill>
                  <a:prstClr val="black"/>
                </a:solidFill>
                <a:latin typeface="Bookman Old Style" panose="02050604050505020204" pitchFamily="18" charset="0"/>
                <a:ea typeface="Calibri"/>
                <a:cs typeface="Arabic Typesetting"/>
              </a:rPr>
              <a:t>Överlämningsmöte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v-SE" sz="2000" b="1" dirty="0">
                <a:solidFill>
                  <a:prstClr val="black"/>
                </a:solidFill>
                <a:latin typeface="Bookman Old Style" panose="02050604050505020204" pitchFamily="18" charset="0"/>
                <a:ea typeface="Calibri"/>
                <a:cs typeface="Arabic Typesetting"/>
              </a:rPr>
              <a:t>14 september 2021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v-SE" sz="2000" b="1" dirty="0">
                <a:solidFill>
                  <a:prstClr val="black"/>
                </a:solidFill>
                <a:latin typeface="Bookman Old Style" panose="02050604050505020204" pitchFamily="18" charset="0"/>
                <a:cs typeface="Arabic Typesetting"/>
              </a:rPr>
              <a:t>Birgitta &amp; Margithe</a:t>
            </a:r>
            <a:endParaRPr lang="sv-SE" sz="1000" dirty="0"/>
          </a:p>
          <a:p>
            <a:pPr algn="ctr"/>
            <a:endParaRPr lang="sv-SE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B4CE3B1A-D327-47EA-97E6-A15C199D4B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916832"/>
            <a:ext cx="1334471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22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3">
            <a:extLst>
              <a:ext uri="{FF2B5EF4-FFF2-40B4-BE49-F238E27FC236}">
                <a16:creationId xmlns:a16="http://schemas.microsoft.com/office/drawing/2014/main" id="{F9C3037D-71BD-40AF-9287-DFE9C180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Överlämningsmöte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2021-09-14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43F5D2F-D70A-43F4-92C5-0B97EF28B67C}"/>
              </a:ext>
            </a:extLst>
          </p:cNvPr>
          <p:cNvSpPr/>
          <p:nvPr/>
        </p:nvSpPr>
        <p:spPr>
          <a:xfrm>
            <a:off x="1835696" y="1700808"/>
            <a:ext cx="6624736" cy="4470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cs typeface="Times New Roman" panose="02020603050405020304" pitchFamily="18" charset="0"/>
              </a:rPr>
              <a:t>Delning i div Facebook-grupper, exempelvis: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sv-SE" sz="14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’Anslagstavla för Öckerö kommuns föreningar’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sv-SE" sz="14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’Öckerö kommuns anslagstavla’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 verktyget </a:t>
            </a:r>
            <a:r>
              <a:rPr lang="sv-S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Basetool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delas info till: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sv-SE" sz="14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Västsveriges hemsida ’Turism/skärgård’ (</a:t>
            </a:r>
            <a:r>
              <a:rPr lang="sv-SE" sz="1400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www.goteborgsskargard.se</a:t>
            </a:r>
            <a:r>
              <a:rPr lang="sv-SE" sz="14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sv-SE" sz="14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Göteborgs hemsida för turism (</a:t>
            </a:r>
            <a:r>
              <a:rPr lang="sv-SE" sz="1400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www.goteborg.com</a:t>
            </a:r>
            <a:r>
              <a:rPr lang="sv-SE" sz="14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sv-SE" sz="140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Appen</a:t>
            </a:r>
            <a:r>
              <a:rPr lang="sv-SE" sz="14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’Göteborgs norra skärgård’, som finns för Iphone o Android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Sponsrade annonser för sociala medier: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sv-SE" sz="14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Facebook o </a:t>
            </a:r>
            <a:r>
              <a:rPr lang="sv-SE" sz="140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Instagram</a:t>
            </a:r>
            <a:endParaRPr lang="sv-SE" sz="14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Digitala tidningar m dito pappersutgåva: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sv-SE" sz="14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Lokalbladet &amp; Torslandatidningen </a:t>
            </a:r>
            <a:br>
              <a:rPr lang="sv-SE" sz="14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4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(har gett oss några gratis-inlägg, men numera skulle vi debiteras)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endParaRPr lang="sv-SE" sz="14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A120FDCB-E1F7-44EC-9BB2-688B9EF60546}"/>
              </a:ext>
            </a:extLst>
          </p:cNvPr>
          <p:cNvSpPr txBox="1">
            <a:spLocks/>
          </p:cNvSpPr>
          <p:nvPr/>
        </p:nvSpPr>
        <p:spPr>
          <a:xfrm>
            <a:off x="1187624" y="274638"/>
            <a:ext cx="7499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Marknadsföring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C47DA20-13DE-40A2-8EA0-D34AA3758686}"/>
              </a:ext>
            </a:extLst>
          </p:cNvPr>
          <p:cNvSpPr/>
          <p:nvPr/>
        </p:nvSpPr>
        <p:spPr>
          <a:xfrm>
            <a:off x="3275856" y="1183671"/>
            <a:ext cx="3528392" cy="37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Digitala kanaler </a:t>
            </a: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översikt forts</a:t>
            </a:r>
            <a:endParaRPr lang="sv-SE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8B8E34DE-6FA5-4F04-AB99-B5994368646A}"/>
              </a:ext>
            </a:extLst>
          </p:cNvPr>
          <p:cNvSpPr txBox="1"/>
          <p:nvPr/>
        </p:nvSpPr>
        <p:spPr>
          <a:xfrm>
            <a:off x="7709520" y="475785"/>
            <a:ext cx="1038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/>
              <a:t>3(6)</a:t>
            </a:r>
          </a:p>
        </p:txBody>
      </p:sp>
    </p:spTree>
    <p:extLst>
      <p:ext uri="{BB962C8B-B14F-4D97-AF65-F5344CB8AC3E}">
        <p14:creationId xmlns:p14="http://schemas.microsoft.com/office/powerpoint/2010/main" val="3799530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9B87EF4-FE74-4D20-A15E-BCCDBA409FCA}"/>
              </a:ext>
            </a:extLst>
          </p:cNvPr>
          <p:cNvSpPr/>
          <p:nvPr/>
        </p:nvSpPr>
        <p:spPr>
          <a:xfrm>
            <a:off x="1788332" y="2276872"/>
            <a:ext cx="6898468" cy="3525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Ett eget webbhotellskonto för NOAK </a:t>
            </a: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 </a:t>
            </a: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webbansvarig@noak-ockero.se</a:t>
            </a:r>
            <a:endParaRPr lang="sv-S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Genomförd </a:t>
            </a:r>
            <a:r>
              <a:rPr lang="sv-S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WordPress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-installation</a:t>
            </a:r>
            <a:b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 </a:t>
            </a:r>
            <a:r>
              <a:rPr lang="sv-SE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NOAKs</a:t>
            </a: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eget webbhotellkonto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information som idag finns på </a:t>
            </a:r>
            <a:r>
              <a:rPr lang="sv-S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NOAKs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hemsida</a:t>
            </a:r>
            <a:b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är nu knuten till </a:t>
            </a:r>
            <a:r>
              <a:rPr lang="sv-SE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NOAKs</a:t>
            </a: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eget webbhotellkonto (113 sidor + 8 formulär + 10 tillägg </a:t>
            </a:r>
            <a:r>
              <a:rPr lang="sv-SE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Överflytt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 ägandet av domänen noak-ockero.se </a:t>
            </a:r>
            <a:b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från Birgitta Däröste till NOAK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Ompekning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 </a:t>
            </a:r>
            <a:r>
              <a:rPr lang="sv-S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NOAKs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domänadress </a:t>
            </a:r>
            <a:b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direkt till www.noak-ockero.se och tagit bort Konstkluster helt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Överflyttning av samtliga 5 mail, tillhörande noak-ockero.se</a:t>
            </a:r>
            <a:b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från Birgitta </a:t>
            </a:r>
            <a:r>
              <a:rPr lang="sv-SE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Däröstes</a:t>
            </a: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webbhotellkonto till </a:t>
            </a:r>
            <a:r>
              <a:rPr lang="sv-SE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NOAKs</a:t>
            </a: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eget webbhotellkonto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ubrik 1">
            <a:extLst>
              <a:ext uri="{FF2B5EF4-FFF2-40B4-BE49-F238E27FC236}">
                <a16:creationId xmlns:a16="http://schemas.microsoft.com/office/drawing/2014/main" id="{8FE5D7CD-2803-49FB-8110-86A762D05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/>
          <a:lstStyle/>
          <a:p>
            <a:r>
              <a:rPr lang="sv-SE" dirty="0"/>
              <a:t>Marknadsföring</a:t>
            </a:r>
          </a:p>
        </p:txBody>
      </p:sp>
      <p:sp>
        <p:nvSpPr>
          <p:cNvPr id="5" name="Platshållare för sidfot 3">
            <a:extLst>
              <a:ext uri="{FF2B5EF4-FFF2-40B4-BE49-F238E27FC236}">
                <a16:creationId xmlns:a16="http://schemas.microsoft.com/office/drawing/2014/main" id="{F9C3037D-71BD-40AF-9287-DFE9C180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Överlämningsmöte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2021-09-14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FBD6669-B1BC-44F1-9BB3-BE324B36F3FC}"/>
              </a:ext>
            </a:extLst>
          </p:cNvPr>
          <p:cNvSpPr/>
          <p:nvPr/>
        </p:nvSpPr>
        <p:spPr>
          <a:xfrm>
            <a:off x="3138501" y="1196752"/>
            <a:ext cx="3775248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Digitala kanaler </a:t>
            </a: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sv-SE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NOAKs</a:t>
            </a: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hemsida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31562C2-8C22-4246-98C3-ACB7E3865976}"/>
              </a:ext>
            </a:extLst>
          </p:cNvPr>
          <p:cNvSpPr/>
          <p:nvPr/>
        </p:nvSpPr>
        <p:spPr>
          <a:xfrm>
            <a:off x="1330524" y="1618785"/>
            <a:ext cx="7057900" cy="543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Fram till april i år haft vi haft all vår information på vår hemsida </a:t>
            </a: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www.noak-ockero.se</a:t>
            </a: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(numera delvis hemsida + nyhetsbrev)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D5AC054-DB31-43DC-9C9D-D150717C7588}"/>
              </a:ext>
            </a:extLst>
          </p:cNvPr>
          <p:cNvSpPr txBox="1"/>
          <p:nvPr/>
        </p:nvSpPr>
        <p:spPr>
          <a:xfrm>
            <a:off x="7709520" y="475785"/>
            <a:ext cx="1038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/>
              <a:t>4(6)</a:t>
            </a:r>
          </a:p>
        </p:txBody>
      </p:sp>
    </p:spTree>
    <p:extLst>
      <p:ext uri="{BB962C8B-B14F-4D97-AF65-F5344CB8AC3E}">
        <p14:creationId xmlns:p14="http://schemas.microsoft.com/office/powerpoint/2010/main" val="3963185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3">
            <a:extLst>
              <a:ext uri="{FF2B5EF4-FFF2-40B4-BE49-F238E27FC236}">
                <a16:creationId xmlns:a16="http://schemas.microsoft.com/office/drawing/2014/main" id="{F9C3037D-71BD-40AF-9287-DFE9C180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Överlämningsmöte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2021-09-14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43F5D2F-D70A-43F4-92C5-0B97EF28B67C}"/>
              </a:ext>
            </a:extLst>
          </p:cNvPr>
          <p:cNvSpPr/>
          <p:nvPr/>
        </p:nvSpPr>
        <p:spPr>
          <a:xfrm>
            <a:off x="1820280" y="1805582"/>
            <a:ext cx="5992080" cy="4023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Instagram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NOAK behåller sin företagssida på </a:t>
            </a:r>
            <a:r>
              <a:rPr lang="sv-S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Instagram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Alla som ville är inloggade, men är ju mest Kicki nuförtiden – vill ni att jag fixar så att nya får </a:t>
            </a:r>
            <a:r>
              <a:rPr lang="sv-SE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inlogg</a:t>
            </a: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b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Tips: När ni kommit fram till vilka som ska ha rättigheten att logga in, så byt lösenord.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Facebook</a:t>
            </a:r>
          </a:p>
          <a:p>
            <a:pPr marL="457200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NOAK har fått ny företagssida på Facebook</a:t>
            </a:r>
            <a:b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inklusive dess koppling till </a:t>
            </a:r>
            <a:r>
              <a:rPr lang="sv-S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WhatsApp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Jag lägger upp Iréne o Kicki som administratörer.</a:t>
            </a:r>
          </a:p>
          <a:p>
            <a:pPr marL="457200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Tips: </a:t>
            </a:r>
            <a:r>
              <a:rPr lang="sv-SE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 kan sedan välja vilka ni vill ska vara administratörer/ redaktörer.</a:t>
            </a:r>
            <a:br>
              <a:rPr lang="sv-SE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(jag kommer att ta bort mig själv)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A120FDCB-E1F7-44EC-9BB2-688B9EF60546}"/>
              </a:ext>
            </a:extLst>
          </p:cNvPr>
          <p:cNvSpPr txBox="1">
            <a:spLocks/>
          </p:cNvSpPr>
          <p:nvPr/>
        </p:nvSpPr>
        <p:spPr>
          <a:xfrm>
            <a:off x="1187624" y="274638"/>
            <a:ext cx="7499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Marknadsföring</a:t>
            </a:r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C47DA20-13DE-40A2-8EA0-D34AA3758686}"/>
              </a:ext>
            </a:extLst>
          </p:cNvPr>
          <p:cNvSpPr/>
          <p:nvPr/>
        </p:nvSpPr>
        <p:spPr>
          <a:xfrm>
            <a:off x="2915816" y="1229862"/>
            <a:ext cx="4207296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Digitala kanaler </a:t>
            </a: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sv-SE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NOAKs</a:t>
            </a: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sociala medier</a:t>
            </a:r>
            <a:endParaRPr lang="sv-SE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77F9D087-3A26-4BAD-B08F-3997DF22DFEC}"/>
              </a:ext>
            </a:extLst>
          </p:cNvPr>
          <p:cNvSpPr txBox="1"/>
          <p:nvPr/>
        </p:nvSpPr>
        <p:spPr>
          <a:xfrm>
            <a:off x="7709520" y="475785"/>
            <a:ext cx="1038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/>
              <a:t>5(6)</a:t>
            </a:r>
          </a:p>
        </p:txBody>
      </p:sp>
    </p:spTree>
    <p:extLst>
      <p:ext uri="{BB962C8B-B14F-4D97-AF65-F5344CB8AC3E}">
        <p14:creationId xmlns:p14="http://schemas.microsoft.com/office/powerpoint/2010/main" val="1833127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3">
            <a:extLst>
              <a:ext uri="{FF2B5EF4-FFF2-40B4-BE49-F238E27FC236}">
                <a16:creationId xmlns:a16="http://schemas.microsoft.com/office/drawing/2014/main" id="{F9C3037D-71BD-40AF-9287-DFE9C180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Överlämningsmöte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2021-09-14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43F5D2F-D70A-43F4-92C5-0B97EF28B67C}"/>
              </a:ext>
            </a:extLst>
          </p:cNvPr>
          <p:cNvSpPr/>
          <p:nvPr/>
        </p:nvSpPr>
        <p:spPr>
          <a:xfrm>
            <a:off x="1763688" y="2081100"/>
            <a:ext cx="6696744" cy="3508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Formulär på hemsidan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kursanmälningar för Bills kurser o Morgans kurser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kontaktformulär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medlemsansökan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Survey </a:t>
            </a:r>
            <a:r>
              <a:rPr lang="sv-S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Monkey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samla in o sammanställa diverse info/önskningar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framröstning av vår logga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 planering av </a:t>
            </a:r>
            <a:r>
              <a:rPr lang="sv-SE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NOAKs</a:t>
            </a: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Vintersalong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Google </a:t>
            </a:r>
            <a:r>
              <a:rPr lang="sv-S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Analytics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sv-SE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ölja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NOAKs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marknadsutveckling, såväl demografiskt som geografiskt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A120FDCB-E1F7-44EC-9BB2-688B9EF60546}"/>
              </a:ext>
            </a:extLst>
          </p:cNvPr>
          <p:cNvSpPr txBox="1">
            <a:spLocks/>
          </p:cNvSpPr>
          <p:nvPr/>
        </p:nvSpPr>
        <p:spPr>
          <a:xfrm>
            <a:off x="1187624" y="274638"/>
            <a:ext cx="7499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Marknadsföring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C47DA20-13DE-40A2-8EA0-D34AA3758686}"/>
              </a:ext>
            </a:extLst>
          </p:cNvPr>
          <p:cNvSpPr/>
          <p:nvPr/>
        </p:nvSpPr>
        <p:spPr>
          <a:xfrm>
            <a:off x="3661656" y="1216347"/>
            <a:ext cx="2551112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Övrig marknadsföring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18B8A816-8431-46E6-A57B-186964F31045}"/>
              </a:ext>
            </a:extLst>
          </p:cNvPr>
          <p:cNvSpPr/>
          <p:nvPr/>
        </p:nvSpPr>
        <p:spPr>
          <a:xfrm>
            <a:off x="2699792" y="1641852"/>
            <a:ext cx="4176464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 verktyg för att underlätta det löpande arbetet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FA7AEA14-C959-4017-BC7A-15C771D5930C}"/>
              </a:ext>
            </a:extLst>
          </p:cNvPr>
          <p:cNvSpPr txBox="1"/>
          <p:nvPr/>
        </p:nvSpPr>
        <p:spPr>
          <a:xfrm>
            <a:off x="7709520" y="475785"/>
            <a:ext cx="1038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/>
              <a:t>6(6)</a:t>
            </a:r>
          </a:p>
        </p:txBody>
      </p:sp>
    </p:spTree>
    <p:extLst>
      <p:ext uri="{BB962C8B-B14F-4D97-AF65-F5344CB8AC3E}">
        <p14:creationId xmlns:p14="http://schemas.microsoft.com/office/powerpoint/2010/main" val="729187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3">
            <a:extLst>
              <a:ext uri="{FF2B5EF4-FFF2-40B4-BE49-F238E27FC236}">
                <a16:creationId xmlns:a16="http://schemas.microsoft.com/office/drawing/2014/main" id="{F9C3037D-71BD-40AF-9287-DFE9C180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Överlämningsmöte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2021-09-14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43F5D2F-D70A-43F4-92C5-0B97EF28B67C}"/>
              </a:ext>
            </a:extLst>
          </p:cNvPr>
          <p:cNvSpPr/>
          <p:nvPr/>
        </p:nvSpPr>
        <p:spPr>
          <a:xfrm>
            <a:off x="1835696" y="1931533"/>
            <a:ext cx="6696744" cy="4349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NOAK ges ekonomisk ersättning för våra event o våra studiecirklar</a:t>
            </a:r>
            <a:b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(initialt fick vi dubbla ersättningen, numera erhåller vi standard)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 tycker det är viktigt att de noteras som sponsor vid uppläggning av våra event o arrangemang på samtliga plattformar.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del av överenskommelsen bygger därför på att vi alltid ska marknadsföra våra arrangemang med deras logga väl synlig.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Studiecirkelledare</a:t>
            </a:r>
            <a:b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(för att bli godkänd, genomgår man en kurs hos FU)</a:t>
            </a:r>
            <a:b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(vem som så önskar kan bli godkänd som sådan ledare, även så våra medlemmar)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Inrapportering av studiecirklar</a:t>
            </a:r>
            <a:b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(för varje studiecirkel krävs en studiecirkelledare som inrapporterar deltagare till FU, vilket numera sker via FU Studieservice online)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Inrapportering av event</a:t>
            </a:r>
            <a:b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(sker fortfarande kalenderårsvis via pappersblankett)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A120FDCB-E1F7-44EC-9BB2-688B9EF60546}"/>
              </a:ext>
            </a:extLst>
          </p:cNvPr>
          <p:cNvSpPr txBox="1">
            <a:spLocks/>
          </p:cNvSpPr>
          <p:nvPr/>
        </p:nvSpPr>
        <p:spPr>
          <a:xfrm>
            <a:off x="1187624" y="274638"/>
            <a:ext cx="7499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FU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C47DA20-13DE-40A2-8EA0-D34AA3758686}"/>
              </a:ext>
            </a:extLst>
          </p:cNvPr>
          <p:cNvSpPr/>
          <p:nvPr/>
        </p:nvSpPr>
        <p:spPr>
          <a:xfrm>
            <a:off x="2710136" y="1188495"/>
            <a:ext cx="5472608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NOAKs</a:t>
            </a: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överenskommelse med Folkuniversitetet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7E503F7-19E2-49C7-A18C-F8D4693391CD}"/>
              </a:ext>
            </a:extLst>
          </p:cNvPr>
          <p:cNvSpPr/>
          <p:nvPr/>
        </p:nvSpPr>
        <p:spPr>
          <a:xfrm>
            <a:off x="2771800" y="1591465"/>
            <a:ext cx="4176464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Riktlinjerna </a:t>
            </a:r>
            <a:r>
              <a:rPr lang="sv-SE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härör</a:t>
            </a: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från augusti 2014</a:t>
            </a:r>
          </a:p>
        </p:txBody>
      </p:sp>
    </p:spTree>
    <p:extLst>
      <p:ext uri="{BB962C8B-B14F-4D97-AF65-F5344CB8AC3E}">
        <p14:creationId xmlns:p14="http://schemas.microsoft.com/office/powerpoint/2010/main" val="3554191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3">
            <a:extLst>
              <a:ext uri="{FF2B5EF4-FFF2-40B4-BE49-F238E27FC236}">
                <a16:creationId xmlns:a16="http://schemas.microsoft.com/office/drawing/2014/main" id="{F9C3037D-71BD-40AF-9287-DFE9C180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Överlämningsmöte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2021-09-14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43F5D2F-D70A-43F4-92C5-0B97EF28B67C}"/>
              </a:ext>
            </a:extLst>
          </p:cNvPr>
          <p:cNvSpPr/>
          <p:nvPr/>
        </p:nvSpPr>
        <p:spPr>
          <a:xfrm>
            <a:off x="1835696" y="1988840"/>
            <a:ext cx="6851104" cy="4078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Stadgarna, som vår verksamhet vilar på</a:t>
            </a:r>
            <a:b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 nyaste versionen finns på vår hemsida, även nedladdningsbar som en </a:t>
            </a:r>
            <a:r>
              <a:rPr lang="sv-SE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pdf</a:t>
            </a: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Samtliga versioner finns arkiverade på </a:t>
            </a:r>
            <a:r>
              <a:rPr lang="sv-SE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Dropbox</a:t>
            </a: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 ett tillägg till våra stadgar finns en integritetspolicy</a:t>
            </a:r>
            <a:b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Vår integritetspolicy finns endast på vår hemsida, samt där finns även av mig sammanställd information om vad GDPR innebär för NOAK.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 de som ansöker om medlemskap i NOAK numera, så tvingar formuläret på vår hemsida dem att ta ställning till om de godkänner våra stadgar o vår integritetspolicy.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 de som ansöker via en pappersblankett begärs motsvarande ställningstagande.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A120FDCB-E1F7-44EC-9BB2-688B9EF60546}"/>
              </a:ext>
            </a:extLst>
          </p:cNvPr>
          <p:cNvSpPr txBox="1">
            <a:spLocks/>
          </p:cNvSpPr>
          <p:nvPr/>
        </p:nvSpPr>
        <p:spPr>
          <a:xfrm>
            <a:off x="1187624" y="274638"/>
            <a:ext cx="7499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Stadgar o GDPR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C47DA20-13DE-40A2-8EA0-D34AA3758686}"/>
              </a:ext>
            </a:extLst>
          </p:cNvPr>
          <p:cNvSpPr/>
          <p:nvPr/>
        </p:nvSpPr>
        <p:spPr>
          <a:xfrm>
            <a:off x="1609328" y="1183671"/>
            <a:ext cx="6851104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 25 maj 2018 ersatte EU:s dataskyddsförordning (GDPR = General Data </a:t>
            </a:r>
            <a:r>
              <a:rPr lang="sv-SE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Protection</a:t>
            </a: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Regulation</a:t>
            </a: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den svenska personuppgiftslagen (</a:t>
            </a:r>
            <a:r>
              <a:rPr lang="sv-SE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PuL</a:t>
            </a: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18B8A816-8431-46E6-A57B-186964F31045}"/>
              </a:ext>
            </a:extLst>
          </p:cNvPr>
          <p:cNvSpPr/>
          <p:nvPr/>
        </p:nvSpPr>
        <p:spPr>
          <a:xfrm>
            <a:off x="2699792" y="3789040"/>
            <a:ext cx="4320480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~    ~    ~             </a:t>
            </a:r>
            <a:endParaRPr lang="sv-S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053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3">
            <a:extLst>
              <a:ext uri="{FF2B5EF4-FFF2-40B4-BE49-F238E27FC236}">
                <a16:creationId xmlns:a16="http://schemas.microsoft.com/office/drawing/2014/main" id="{F9C3037D-71BD-40AF-9287-DFE9C180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Överlämningsmöte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2021-09-14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43F5D2F-D70A-43F4-92C5-0B97EF28B67C}"/>
              </a:ext>
            </a:extLst>
          </p:cNvPr>
          <p:cNvSpPr/>
          <p:nvPr/>
        </p:nvSpPr>
        <p:spPr>
          <a:xfrm>
            <a:off x="3571528" y="2996952"/>
            <a:ext cx="2512640" cy="774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Några avslutande ord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Frågestund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A120FDCB-E1F7-44EC-9BB2-688B9EF60546}"/>
              </a:ext>
            </a:extLst>
          </p:cNvPr>
          <p:cNvSpPr txBox="1">
            <a:spLocks/>
          </p:cNvSpPr>
          <p:nvPr/>
        </p:nvSpPr>
        <p:spPr>
          <a:xfrm>
            <a:off x="1187624" y="274638"/>
            <a:ext cx="7499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Sammanfattning</a:t>
            </a:r>
          </a:p>
        </p:txBody>
      </p:sp>
    </p:spTree>
    <p:extLst>
      <p:ext uri="{BB962C8B-B14F-4D97-AF65-F5344CB8AC3E}">
        <p14:creationId xmlns:p14="http://schemas.microsoft.com/office/powerpoint/2010/main" val="3641441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95736" y="2430016"/>
            <a:ext cx="5770984" cy="1143000"/>
          </a:xfrm>
        </p:spPr>
        <p:txBody>
          <a:bodyPr>
            <a:normAutofit/>
          </a:bodyPr>
          <a:lstStyle/>
          <a:p>
            <a:r>
              <a:rPr lang="sv-SE" dirty="0"/>
              <a:t>Tack för oss!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Överlämningsmöte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2021-09-14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94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BE663A70-16F0-4FC1-B850-BA482B6F0F3A}"/>
              </a:ext>
            </a:extLst>
          </p:cNvPr>
          <p:cNvSpPr/>
          <p:nvPr/>
        </p:nvSpPr>
        <p:spPr>
          <a:xfrm>
            <a:off x="1907704" y="2314576"/>
            <a:ext cx="6400800" cy="1572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Intro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Margithe ger övergripande info om ekonomi o kassörsroll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Birgitta ger en översikt över de sysslor hon haft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En kort avslutning</a:t>
            </a:r>
            <a:endParaRPr lang="sv-S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latshållare för sidfot 3">
            <a:extLst>
              <a:ext uri="{FF2B5EF4-FFF2-40B4-BE49-F238E27FC236}">
                <a16:creationId xmlns:a16="http://schemas.microsoft.com/office/drawing/2014/main" id="{A315F328-471E-44E8-9508-1F73C0BB0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Överlämningsmöte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2021-09-14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765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8" cy="469870"/>
          </a:xfrm>
        </p:spPr>
        <p:txBody>
          <a:bodyPr>
            <a:normAutofit/>
          </a:bodyPr>
          <a:lstStyle/>
          <a:p>
            <a:r>
              <a:rPr lang="sv-SE" sz="2000" b="1" dirty="0"/>
              <a:t>Vår delaktighet i </a:t>
            </a:r>
            <a:r>
              <a:rPr lang="sv-SE" sz="2000" b="1" dirty="0" err="1"/>
              <a:t>NOAKs</a:t>
            </a:r>
            <a:r>
              <a:rPr lang="sv-SE" sz="2000" b="1" dirty="0"/>
              <a:t> utvecklingslinje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818809" y="3708027"/>
            <a:ext cx="1008112" cy="4320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800" b="1" dirty="0"/>
              <a:t>tidsaxel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Överlämningsmöte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2021-09-14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Höger 8"/>
          <p:cNvSpPr/>
          <p:nvPr/>
        </p:nvSpPr>
        <p:spPr>
          <a:xfrm>
            <a:off x="1217777" y="3455998"/>
            <a:ext cx="778516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Vänster klammerparentes 15"/>
          <p:cNvSpPr/>
          <p:nvPr/>
        </p:nvSpPr>
        <p:spPr>
          <a:xfrm rot="16200000">
            <a:off x="4238456" y="1504905"/>
            <a:ext cx="2412266" cy="1507929"/>
          </a:xfrm>
          <a:prstGeom prst="leftBrace">
            <a:avLst>
              <a:gd name="adj1" fmla="val 8333"/>
              <a:gd name="adj2" fmla="val 4121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prstClr val="black"/>
                </a:solidFill>
                <a:latin typeface="Calibri"/>
              </a:rPr>
              <a:t>Årsmöte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2018-02-21</a:t>
            </a:r>
          </a:p>
        </p:txBody>
      </p:sp>
      <p:sp>
        <p:nvSpPr>
          <p:cNvPr id="17" name="Vänster klammerparentes 16"/>
          <p:cNvSpPr/>
          <p:nvPr/>
        </p:nvSpPr>
        <p:spPr>
          <a:xfrm rot="16200000">
            <a:off x="6008369" y="1504905"/>
            <a:ext cx="2412266" cy="1507929"/>
          </a:xfrm>
          <a:prstGeom prst="leftBrace">
            <a:avLst>
              <a:gd name="adj1" fmla="val 8333"/>
              <a:gd name="adj2" fmla="val 583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prstClr val="black"/>
                </a:solidFill>
                <a:latin typeface="Calibri"/>
              </a:rPr>
              <a:t>Årsmöte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2020-02-27</a:t>
            </a:r>
          </a:p>
        </p:txBody>
      </p:sp>
      <p:sp>
        <p:nvSpPr>
          <p:cNvPr id="8" name="Pratbubbla: böjd rad 7">
            <a:extLst>
              <a:ext uri="{FF2B5EF4-FFF2-40B4-BE49-F238E27FC236}">
                <a16:creationId xmlns:a16="http://schemas.microsoft.com/office/drawing/2014/main" id="{6AE7AE11-3BD4-4797-B870-62DC9A79FBE0}"/>
              </a:ext>
            </a:extLst>
          </p:cNvPr>
          <p:cNvSpPr/>
          <p:nvPr/>
        </p:nvSpPr>
        <p:spPr>
          <a:xfrm>
            <a:off x="3347864" y="3924050"/>
            <a:ext cx="1844639" cy="1000047"/>
          </a:xfrm>
          <a:prstGeom prst="borderCallout2">
            <a:avLst>
              <a:gd name="adj1" fmla="val 15274"/>
              <a:gd name="adj2" fmla="val -816"/>
              <a:gd name="adj3" fmla="val 6774"/>
              <a:gd name="adj4" fmla="val -5913"/>
              <a:gd name="adj5" fmla="val -23469"/>
              <a:gd name="adj6" fmla="val -560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sv-SE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Birgitta blir vald att fortsätta som ordförande, nu med vår nya konstföreningsinriktning.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21" name="Nedåtpil 12">
            <a:extLst>
              <a:ext uri="{FF2B5EF4-FFF2-40B4-BE49-F238E27FC236}">
                <a16:creationId xmlns:a16="http://schemas.microsoft.com/office/drawing/2014/main" id="{58AACEAB-E844-44C1-A7C3-C7C2F47CC09C}"/>
              </a:ext>
            </a:extLst>
          </p:cNvPr>
          <p:cNvSpPr/>
          <p:nvPr/>
        </p:nvSpPr>
        <p:spPr>
          <a:xfrm>
            <a:off x="5916860" y="2580455"/>
            <a:ext cx="360040" cy="9035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400" dirty="0">
                <a:solidFill>
                  <a:prstClr val="white"/>
                </a:solidFill>
                <a:latin typeface="Calibri"/>
              </a:rPr>
              <a:t>2019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Nedåtpil 12">
            <a:extLst>
              <a:ext uri="{FF2B5EF4-FFF2-40B4-BE49-F238E27FC236}">
                <a16:creationId xmlns:a16="http://schemas.microsoft.com/office/drawing/2014/main" id="{653397B0-08D5-4290-951A-25F9B4893C70}"/>
              </a:ext>
            </a:extLst>
          </p:cNvPr>
          <p:cNvSpPr/>
          <p:nvPr/>
        </p:nvSpPr>
        <p:spPr>
          <a:xfrm>
            <a:off x="4891654" y="2579821"/>
            <a:ext cx="360040" cy="9035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400" dirty="0">
                <a:solidFill>
                  <a:prstClr val="white"/>
                </a:solidFill>
                <a:latin typeface="Calibri"/>
              </a:rPr>
              <a:t>2018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Nedåtpil 12">
            <a:extLst>
              <a:ext uri="{FF2B5EF4-FFF2-40B4-BE49-F238E27FC236}">
                <a16:creationId xmlns:a16="http://schemas.microsoft.com/office/drawing/2014/main" id="{4C9ECF82-1681-462B-ABD4-BC6CEA9AC6B5}"/>
              </a:ext>
            </a:extLst>
          </p:cNvPr>
          <p:cNvSpPr/>
          <p:nvPr/>
        </p:nvSpPr>
        <p:spPr>
          <a:xfrm>
            <a:off x="6914537" y="2580164"/>
            <a:ext cx="360040" cy="9035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400" dirty="0">
                <a:solidFill>
                  <a:prstClr val="white"/>
                </a:solidFill>
                <a:latin typeface="Calibri"/>
              </a:rPr>
              <a:t>2020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Nedåtpil 12">
            <a:extLst>
              <a:ext uri="{FF2B5EF4-FFF2-40B4-BE49-F238E27FC236}">
                <a16:creationId xmlns:a16="http://schemas.microsoft.com/office/drawing/2014/main" id="{DA18F61C-82D6-4804-8D58-1052300FAE0C}"/>
              </a:ext>
            </a:extLst>
          </p:cNvPr>
          <p:cNvSpPr/>
          <p:nvPr/>
        </p:nvSpPr>
        <p:spPr>
          <a:xfrm>
            <a:off x="7888553" y="2582759"/>
            <a:ext cx="360040" cy="9035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400" dirty="0">
                <a:solidFill>
                  <a:prstClr val="white"/>
                </a:solidFill>
                <a:latin typeface="Calibri"/>
              </a:rPr>
              <a:t>2021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Nedåtpil 12">
            <a:extLst>
              <a:ext uri="{FF2B5EF4-FFF2-40B4-BE49-F238E27FC236}">
                <a16:creationId xmlns:a16="http://schemas.microsoft.com/office/drawing/2014/main" id="{9EDE88F2-C713-4E60-ADA8-1F4F235234DC}"/>
              </a:ext>
            </a:extLst>
          </p:cNvPr>
          <p:cNvSpPr/>
          <p:nvPr/>
        </p:nvSpPr>
        <p:spPr>
          <a:xfrm>
            <a:off x="3836716" y="2575029"/>
            <a:ext cx="360040" cy="9035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400" dirty="0">
                <a:solidFill>
                  <a:prstClr val="white"/>
                </a:solidFill>
                <a:latin typeface="Calibri"/>
              </a:rPr>
              <a:t>2017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Vänster klammerparentes 13"/>
          <p:cNvSpPr/>
          <p:nvPr/>
        </p:nvSpPr>
        <p:spPr>
          <a:xfrm rot="16200000">
            <a:off x="1544560" y="1504905"/>
            <a:ext cx="2412266" cy="1507929"/>
          </a:xfrm>
          <a:prstGeom prst="leftBrace">
            <a:avLst>
              <a:gd name="adj1" fmla="val 8333"/>
              <a:gd name="adj2" fmla="val 8220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sv-SE" dirty="0">
                <a:solidFill>
                  <a:prstClr val="black"/>
                </a:solidFill>
                <a:latin typeface="Calibri"/>
              </a:rPr>
            </a:br>
            <a:br>
              <a:rPr lang="sv-SE" dirty="0">
                <a:solidFill>
                  <a:prstClr val="black"/>
                </a:solidFill>
                <a:latin typeface="Calibri"/>
              </a:rPr>
            </a:br>
            <a:r>
              <a:rPr lang="sv-SE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sv-SE" dirty="0">
                <a:solidFill>
                  <a:prstClr val="black"/>
                </a:solidFill>
                <a:latin typeface="Calibri"/>
              </a:rPr>
            </a:b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Kick-off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För</a:t>
            </a:r>
            <a:r>
              <a:rPr kumimoji="0" lang="sv-SE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NOAK</a:t>
            </a:r>
            <a:b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feb 2016</a:t>
            </a:r>
          </a:p>
        </p:txBody>
      </p:sp>
      <p:sp>
        <p:nvSpPr>
          <p:cNvPr id="31" name="Pratbubbla: böjd rad 30">
            <a:extLst>
              <a:ext uri="{FF2B5EF4-FFF2-40B4-BE49-F238E27FC236}">
                <a16:creationId xmlns:a16="http://schemas.microsoft.com/office/drawing/2014/main" id="{5FF546A0-1AB5-4F9C-92D5-BC82D4B9D766}"/>
              </a:ext>
            </a:extLst>
          </p:cNvPr>
          <p:cNvSpPr/>
          <p:nvPr/>
        </p:nvSpPr>
        <p:spPr>
          <a:xfrm>
            <a:off x="5457958" y="5148187"/>
            <a:ext cx="2176479" cy="526802"/>
          </a:xfrm>
          <a:prstGeom prst="borderCallout2">
            <a:avLst>
              <a:gd name="adj1" fmla="val 23538"/>
              <a:gd name="adj2" fmla="val 359"/>
              <a:gd name="adj3" fmla="val -9980"/>
              <a:gd name="adj4" fmla="val -7395"/>
              <a:gd name="adj5" fmla="val -277006"/>
              <a:gd name="adj6" fmla="val -713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prstClr val="black"/>
                </a:solidFill>
                <a:latin typeface="Calibri"/>
              </a:rPr>
              <a:t>Margithe blir vald till kassör.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2" name="Pratbubbla: böjd rad 31">
            <a:extLst>
              <a:ext uri="{FF2B5EF4-FFF2-40B4-BE49-F238E27FC236}">
                <a16:creationId xmlns:a16="http://schemas.microsoft.com/office/drawing/2014/main" id="{84B4770E-36E2-4A24-BE26-AAEA2758E41B}"/>
              </a:ext>
            </a:extLst>
          </p:cNvPr>
          <p:cNvSpPr/>
          <p:nvPr/>
        </p:nvSpPr>
        <p:spPr>
          <a:xfrm>
            <a:off x="6506648" y="4377935"/>
            <a:ext cx="2176479" cy="544180"/>
          </a:xfrm>
          <a:prstGeom prst="borderCallout2">
            <a:avLst>
              <a:gd name="adj1" fmla="val 17591"/>
              <a:gd name="adj2" fmla="val -816"/>
              <a:gd name="adj3" fmla="val -20651"/>
              <a:gd name="adj4" fmla="val -8335"/>
              <a:gd name="adj5" fmla="val -127043"/>
              <a:gd name="adj6" fmla="val 379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sv-SE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Birgitta väljer att lämna ifrån sig ordföranderollen.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AB544C11-7C80-402D-BBA8-B1F798AB10E7}"/>
              </a:ext>
            </a:extLst>
          </p:cNvPr>
          <p:cNvSpPr txBox="1"/>
          <p:nvPr/>
        </p:nvSpPr>
        <p:spPr>
          <a:xfrm>
            <a:off x="1117432" y="3290955"/>
            <a:ext cx="11208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724420FA-366E-4605-BA9B-BD3D193D8382}"/>
              </a:ext>
            </a:extLst>
          </p:cNvPr>
          <p:cNvSpPr txBox="1"/>
          <p:nvPr/>
        </p:nvSpPr>
        <p:spPr>
          <a:xfrm>
            <a:off x="1417041" y="3487356"/>
            <a:ext cx="4571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AB7A0F27-E3C7-41CD-85DD-6807FBA0869B}"/>
              </a:ext>
            </a:extLst>
          </p:cNvPr>
          <p:cNvSpPr txBox="1"/>
          <p:nvPr/>
        </p:nvSpPr>
        <p:spPr>
          <a:xfrm>
            <a:off x="1652096" y="3338695"/>
            <a:ext cx="4571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5827F057-DC63-492A-999D-66E833931EA1}"/>
              </a:ext>
            </a:extLst>
          </p:cNvPr>
          <p:cNvSpPr txBox="1"/>
          <p:nvPr/>
        </p:nvSpPr>
        <p:spPr>
          <a:xfrm>
            <a:off x="1890330" y="3467733"/>
            <a:ext cx="4571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DE4F1668-7E55-44D0-8855-B057ABA7D715}"/>
              </a:ext>
            </a:extLst>
          </p:cNvPr>
          <p:cNvSpPr txBox="1"/>
          <p:nvPr/>
        </p:nvSpPr>
        <p:spPr>
          <a:xfrm>
            <a:off x="2151645" y="3342687"/>
            <a:ext cx="4571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5322BF6A-3975-4F66-9963-653342015DDA}"/>
              </a:ext>
            </a:extLst>
          </p:cNvPr>
          <p:cNvSpPr txBox="1"/>
          <p:nvPr/>
        </p:nvSpPr>
        <p:spPr>
          <a:xfrm>
            <a:off x="2413628" y="3290955"/>
            <a:ext cx="4571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3" name="Nedåtpil 12"/>
          <p:cNvSpPr/>
          <p:nvPr/>
        </p:nvSpPr>
        <p:spPr>
          <a:xfrm>
            <a:off x="2811510" y="2577246"/>
            <a:ext cx="360040" cy="9035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400" dirty="0">
                <a:solidFill>
                  <a:prstClr val="white"/>
                </a:solidFill>
                <a:latin typeface="Calibri"/>
              </a:rPr>
              <a:t>2016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4494BFC5-A4CC-484D-9387-809B82897ED1}"/>
              </a:ext>
            </a:extLst>
          </p:cNvPr>
          <p:cNvSpPr/>
          <p:nvPr/>
        </p:nvSpPr>
        <p:spPr>
          <a:xfrm>
            <a:off x="8860220" y="3525517"/>
            <a:ext cx="69032" cy="783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F7B20BCE-CEA9-4A53-815E-9AF60E8382FD}"/>
              </a:ext>
            </a:extLst>
          </p:cNvPr>
          <p:cNvSpPr txBox="1"/>
          <p:nvPr/>
        </p:nvSpPr>
        <p:spPr>
          <a:xfrm rot="16200000">
            <a:off x="7708723" y="2118081"/>
            <a:ext cx="23720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b="1" dirty="0">
                <a:solidFill>
                  <a:srgbClr val="FF0000"/>
                </a:solidFill>
              </a:rPr>
              <a:t>Här befinner vi oss idag 2021-09-14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3B166BD-E6CF-43F3-96EA-73626427A08F}"/>
              </a:ext>
            </a:extLst>
          </p:cNvPr>
          <p:cNvSpPr txBox="1"/>
          <p:nvPr/>
        </p:nvSpPr>
        <p:spPr>
          <a:xfrm>
            <a:off x="2369326" y="5144120"/>
            <a:ext cx="2499566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Calibri"/>
              </a:rPr>
              <a:t>Birgitta, Margareta, Svetlana o Anita</a:t>
            </a:r>
          </a:p>
          <a:p>
            <a:r>
              <a:rPr lang="sv-SE" sz="1200" dirty="0">
                <a:latin typeface="Calibri"/>
              </a:rPr>
              <a:t>arbetar fram allt underlag till vårt allra första verksamhetsår.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6C48467C-47C8-4425-B6CA-2DBF7E2D5BDA}"/>
              </a:ext>
            </a:extLst>
          </p:cNvPr>
          <p:cNvSpPr txBox="1"/>
          <p:nvPr/>
        </p:nvSpPr>
        <p:spPr>
          <a:xfrm>
            <a:off x="1210714" y="6032321"/>
            <a:ext cx="206197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Calibri"/>
              </a:rPr>
              <a:t>Birgittas idé börjar växa fram.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79CF5E29-1904-4BFE-AFD9-CF72F039DCC0}"/>
              </a:ext>
            </a:extLst>
          </p:cNvPr>
          <p:cNvSpPr txBox="1"/>
          <p:nvPr/>
        </p:nvSpPr>
        <p:spPr>
          <a:xfrm rot="16200000">
            <a:off x="1990312" y="2581278"/>
            <a:ext cx="647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latin typeface="Calibri"/>
              </a:rPr>
              <a:t>2015</a:t>
            </a:r>
          </a:p>
        </p:txBody>
      </p: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0BBB209B-604A-44B8-8246-D95CFA27963A}"/>
              </a:ext>
            </a:extLst>
          </p:cNvPr>
          <p:cNvCxnSpPr>
            <a:stCxn id="34" idx="1"/>
          </p:cNvCxnSpPr>
          <p:nvPr/>
        </p:nvCxnSpPr>
        <p:spPr>
          <a:xfrm>
            <a:off x="2313910" y="3074153"/>
            <a:ext cx="0" cy="4032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ruta 34">
            <a:extLst>
              <a:ext uri="{FF2B5EF4-FFF2-40B4-BE49-F238E27FC236}">
                <a16:creationId xmlns:a16="http://schemas.microsoft.com/office/drawing/2014/main" id="{856092CA-402E-4A5E-B3AB-85CE67701576}"/>
              </a:ext>
            </a:extLst>
          </p:cNvPr>
          <p:cNvSpPr txBox="1"/>
          <p:nvPr/>
        </p:nvSpPr>
        <p:spPr>
          <a:xfrm rot="16200000">
            <a:off x="1000206" y="2580808"/>
            <a:ext cx="647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latin typeface="Calibri"/>
              </a:rPr>
              <a:t>2011</a:t>
            </a:r>
          </a:p>
        </p:txBody>
      </p:sp>
      <p:cxnSp>
        <p:nvCxnSpPr>
          <p:cNvPr id="36" name="Rak pilkoppling 35">
            <a:extLst>
              <a:ext uri="{FF2B5EF4-FFF2-40B4-BE49-F238E27FC236}">
                <a16:creationId xmlns:a16="http://schemas.microsoft.com/office/drawing/2014/main" id="{FF07C96C-E115-4C9B-AE62-6D92E3FB14BD}"/>
              </a:ext>
            </a:extLst>
          </p:cNvPr>
          <p:cNvCxnSpPr>
            <a:stCxn id="35" idx="1"/>
          </p:cNvCxnSpPr>
          <p:nvPr/>
        </p:nvCxnSpPr>
        <p:spPr>
          <a:xfrm>
            <a:off x="1323804" y="3073683"/>
            <a:ext cx="0" cy="4032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pilkoppling 14">
            <a:extLst>
              <a:ext uri="{FF2B5EF4-FFF2-40B4-BE49-F238E27FC236}">
                <a16:creationId xmlns:a16="http://schemas.microsoft.com/office/drawing/2014/main" id="{020D15AE-4D26-4F78-AC5F-3C96BECF3602}"/>
              </a:ext>
            </a:extLst>
          </p:cNvPr>
          <p:cNvCxnSpPr/>
          <p:nvPr/>
        </p:nvCxnSpPr>
        <p:spPr>
          <a:xfrm flipV="1">
            <a:off x="2481344" y="3660287"/>
            <a:ext cx="0" cy="1487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pilkoppling 36">
            <a:extLst>
              <a:ext uri="{FF2B5EF4-FFF2-40B4-BE49-F238E27FC236}">
                <a16:creationId xmlns:a16="http://schemas.microsoft.com/office/drawing/2014/main" id="{2D07E672-0B63-4593-9499-55AFCE694F76}"/>
              </a:ext>
            </a:extLst>
          </p:cNvPr>
          <p:cNvCxnSpPr>
            <a:cxnSpLocks/>
          </p:cNvCxnSpPr>
          <p:nvPr/>
        </p:nvCxnSpPr>
        <p:spPr>
          <a:xfrm flipV="1">
            <a:off x="1318567" y="3660288"/>
            <a:ext cx="1" cy="23720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80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3">
            <a:extLst>
              <a:ext uri="{FF2B5EF4-FFF2-40B4-BE49-F238E27FC236}">
                <a16:creationId xmlns:a16="http://schemas.microsoft.com/office/drawing/2014/main" id="{F9C3037D-71BD-40AF-9287-DFE9C180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Överlämningsmöte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2021-09-14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43F5D2F-D70A-43F4-92C5-0B97EF28B67C}"/>
              </a:ext>
            </a:extLst>
          </p:cNvPr>
          <p:cNvSpPr/>
          <p:nvPr/>
        </p:nvSpPr>
        <p:spPr>
          <a:xfrm>
            <a:off x="3427512" y="3140968"/>
            <a:ext cx="2592288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kort muntlig dragning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A120FDCB-E1F7-44EC-9BB2-688B9EF60546}"/>
              </a:ext>
            </a:extLst>
          </p:cNvPr>
          <p:cNvSpPr txBox="1">
            <a:spLocks/>
          </p:cNvSpPr>
          <p:nvPr/>
        </p:nvSpPr>
        <p:spPr>
          <a:xfrm>
            <a:off x="1187624" y="274638"/>
            <a:ext cx="7499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err="1"/>
              <a:t>Margithes</a:t>
            </a:r>
            <a:r>
              <a:rPr lang="sv-SE" dirty="0"/>
              <a:t> överlämning </a:t>
            </a:r>
          </a:p>
        </p:txBody>
      </p:sp>
    </p:spTree>
    <p:extLst>
      <p:ext uri="{BB962C8B-B14F-4D97-AF65-F5344CB8AC3E}">
        <p14:creationId xmlns:p14="http://schemas.microsoft.com/office/powerpoint/2010/main" val="1438572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9B87EF4-FE74-4D20-A15E-BCCDBA409FCA}"/>
              </a:ext>
            </a:extLst>
          </p:cNvPr>
          <p:cNvSpPr/>
          <p:nvPr/>
        </p:nvSpPr>
        <p:spPr>
          <a:xfrm>
            <a:off x="1849996" y="1700808"/>
            <a:ext cx="617443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Huvudplats för alla diskussioner: </a:t>
            </a:r>
            <a:r>
              <a:rPr lang="sv-S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NOAKchatten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på Messenger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(nya styrelsemedlemmar får inbjudan senare ikväll)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Samtliga styrelsemedlemmar o suppleanter är medlemmar i chatten, alla diskussioner o löpande små beslut tas i samförstånd här – allt för att underlätta transparens o underlätta delaktighet för samtliga.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 morgon lämnar jag över administratörsrättigheterna till </a:t>
            </a:r>
            <a:r>
              <a:rPr lang="sv-SE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ordf</a:t>
            </a: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Iréne)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v-S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Huvudplats för all dokumentation: </a:t>
            </a:r>
            <a:r>
              <a:rPr lang="sv-S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Share_NOAK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på </a:t>
            </a:r>
            <a:r>
              <a:rPr lang="sv-S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Dropbox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(nya styrelsemedlemmar får inbjudan senast i morgon)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dokumentation sparas på </a:t>
            </a:r>
            <a:r>
              <a:rPr lang="sv-SE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Dropbox</a:t>
            </a: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pappersdokument scannas in.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 att minimera skickandet av filer, skickas endast länk till filen.</a:t>
            </a:r>
          </a:p>
        </p:txBody>
      </p:sp>
      <p:sp>
        <p:nvSpPr>
          <p:cNvPr id="19" name="Rubrik 1">
            <a:extLst>
              <a:ext uri="{FF2B5EF4-FFF2-40B4-BE49-F238E27FC236}">
                <a16:creationId xmlns:a16="http://schemas.microsoft.com/office/drawing/2014/main" id="{8FE5D7CD-2803-49FB-8110-86A762D05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226706"/>
            <a:ext cx="7499176" cy="1143000"/>
          </a:xfrm>
        </p:spPr>
        <p:txBody>
          <a:bodyPr/>
          <a:lstStyle/>
          <a:p>
            <a:r>
              <a:rPr lang="sv-SE" dirty="0"/>
              <a:t>Grundstomme</a:t>
            </a:r>
          </a:p>
        </p:txBody>
      </p:sp>
      <p:sp>
        <p:nvSpPr>
          <p:cNvPr id="5" name="Platshållare för sidfot 3">
            <a:extLst>
              <a:ext uri="{FF2B5EF4-FFF2-40B4-BE49-F238E27FC236}">
                <a16:creationId xmlns:a16="http://schemas.microsoft.com/office/drawing/2014/main" id="{F9C3037D-71BD-40AF-9287-DFE9C180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Överlämningsmöte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2021-09-14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FBD6669-B1BC-44F1-9BB3-BE324B36F3FC}"/>
              </a:ext>
            </a:extLst>
          </p:cNvPr>
          <p:cNvSpPr/>
          <p:nvPr/>
        </p:nvSpPr>
        <p:spPr>
          <a:xfrm>
            <a:off x="2164904" y="1181240"/>
            <a:ext cx="5544616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strävan efter total transparens i det löpande arbetet</a:t>
            </a:r>
          </a:p>
        </p:txBody>
      </p:sp>
    </p:spTree>
    <p:extLst>
      <p:ext uri="{BB962C8B-B14F-4D97-AF65-F5344CB8AC3E}">
        <p14:creationId xmlns:p14="http://schemas.microsoft.com/office/powerpoint/2010/main" val="2063765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3">
            <a:extLst>
              <a:ext uri="{FF2B5EF4-FFF2-40B4-BE49-F238E27FC236}">
                <a16:creationId xmlns:a16="http://schemas.microsoft.com/office/drawing/2014/main" id="{F9C3037D-71BD-40AF-9287-DFE9C180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Överlämningsmöte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2021-09-14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43F5D2F-D70A-43F4-92C5-0B97EF28B67C}"/>
              </a:ext>
            </a:extLst>
          </p:cNvPr>
          <p:cNvSpPr/>
          <p:nvPr/>
        </p:nvSpPr>
        <p:spPr>
          <a:xfrm>
            <a:off x="2051720" y="1628800"/>
            <a:ext cx="5688632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Befintlig </a:t>
            </a:r>
            <a:r>
              <a:rPr lang="sv-S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Dropbox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-tjänst via Birgitta, stängs ner 2021-10-19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A120FDCB-E1F7-44EC-9BB2-688B9EF60546}"/>
              </a:ext>
            </a:extLst>
          </p:cNvPr>
          <p:cNvSpPr txBox="1">
            <a:spLocks/>
          </p:cNvSpPr>
          <p:nvPr/>
        </p:nvSpPr>
        <p:spPr>
          <a:xfrm>
            <a:off x="1187624" y="274638"/>
            <a:ext cx="7499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err="1"/>
              <a:t>Dropbox</a:t>
            </a:r>
            <a:r>
              <a:rPr lang="sv-SE" dirty="0"/>
              <a:t> o lagring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C47DA20-13DE-40A2-8EA0-D34AA3758686}"/>
              </a:ext>
            </a:extLst>
          </p:cNvPr>
          <p:cNvSpPr/>
          <p:nvPr/>
        </p:nvSpPr>
        <p:spPr>
          <a:xfrm>
            <a:off x="3124200" y="1156313"/>
            <a:ext cx="3536032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Huvudplats för all dokumentation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7F9ACE5-8E0B-4610-B26B-718124EF4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2158981"/>
            <a:ext cx="2247651" cy="2954573"/>
          </a:xfrm>
          <a:prstGeom prst="rect">
            <a:avLst/>
          </a:prstGeom>
        </p:spPr>
      </p:pic>
      <p:sp>
        <p:nvSpPr>
          <p:cNvPr id="15" name="Höger klammerparentes 14">
            <a:extLst>
              <a:ext uri="{FF2B5EF4-FFF2-40B4-BE49-F238E27FC236}">
                <a16:creationId xmlns:a16="http://schemas.microsoft.com/office/drawing/2014/main" id="{C54CC2F8-4966-438B-AFB2-7887EBF553B9}"/>
              </a:ext>
            </a:extLst>
          </p:cNvPr>
          <p:cNvSpPr/>
          <p:nvPr/>
        </p:nvSpPr>
        <p:spPr>
          <a:xfrm rot="5400000">
            <a:off x="3619277" y="4132461"/>
            <a:ext cx="219547" cy="254999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Höger klammerparentes 15">
            <a:extLst>
              <a:ext uri="{FF2B5EF4-FFF2-40B4-BE49-F238E27FC236}">
                <a16:creationId xmlns:a16="http://schemas.microsoft.com/office/drawing/2014/main" id="{0D2AF7B0-2883-47E3-ABCC-2D4EB5C42920}"/>
              </a:ext>
            </a:extLst>
          </p:cNvPr>
          <p:cNvSpPr/>
          <p:nvPr/>
        </p:nvSpPr>
        <p:spPr>
          <a:xfrm rot="5400000">
            <a:off x="5445791" y="3802259"/>
            <a:ext cx="219547" cy="422555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54284C74-4880-4267-924D-8EB2F49FEE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4" y="2135880"/>
            <a:ext cx="2292543" cy="3009730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1A036C99-0698-4E78-838A-20D03B50B6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5936" y="2147462"/>
            <a:ext cx="2276979" cy="3009730"/>
          </a:xfrm>
          <a:prstGeom prst="rect">
            <a:avLst/>
          </a:prstGeom>
        </p:spPr>
      </p:pic>
      <p:sp>
        <p:nvSpPr>
          <p:cNvPr id="24" name="textruta 23">
            <a:extLst>
              <a:ext uri="{FF2B5EF4-FFF2-40B4-BE49-F238E27FC236}">
                <a16:creationId xmlns:a16="http://schemas.microsoft.com/office/drawing/2014/main" id="{FBDD6FF3-40D4-4C18-9BA6-D48146ED9E4B}"/>
              </a:ext>
            </a:extLst>
          </p:cNvPr>
          <p:cNvSpPr txBox="1"/>
          <p:nvPr/>
        </p:nvSpPr>
        <p:spPr>
          <a:xfrm>
            <a:off x="3408159" y="547915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~ 1,5 GB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6FA6C1C0-B774-4D80-AE75-321B91633846}"/>
              </a:ext>
            </a:extLst>
          </p:cNvPr>
          <p:cNvSpPr txBox="1"/>
          <p:nvPr/>
        </p:nvSpPr>
        <p:spPr>
          <a:xfrm>
            <a:off x="5232885" y="6024812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~ 5,3 GB</a:t>
            </a:r>
          </a:p>
        </p:txBody>
      </p:sp>
    </p:spTree>
    <p:extLst>
      <p:ext uri="{BB962C8B-B14F-4D97-AF65-F5344CB8AC3E}">
        <p14:creationId xmlns:p14="http://schemas.microsoft.com/office/powerpoint/2010/main" val="2966168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3">
            <a:extLst>
              <a:ext uri="{FF2B5EF4-FFF2-40B4-BE49-F238E27FC236}">
                <a16:creationId xmlns:a16="http://schemas.microsoft.com/office/drawing/2014/main" id="{F9C3037D-71BD-40AF-9287-DFE9C180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Överlämningsmöte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2021-09-14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A120FDCB-E1F7-44EC-9BB2-688B9EF60546}"/>
              </a:ext>
            </a:extLst>
          </p:cNvPr>
          <p:cNvSpPr txBox="1">
            <a:spLocks/>
          </p:cNvSpPr>
          <p:nvPr/>
        </p:nvSpPr>
        <p:spPr>
          <a:xfrm>
            <a:off x="1187624" y="274638"/>
            <a:ext cx="7499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err="1"/>
              <a:t>Dropbox</a:t>
            </a:r>
            <a:r>
              <a:rPr lang="sv-SE" dirty="0"/>
              <a:t> o lagring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C47DA20-13DE-40A2-8EA0-D34AA3758686}"/>
              </a:ext>
            </a:extLst>
          </p:cNvPr>
          <p:cNvSpPr/>
          <p:nvPr/>
        </p:nvSpPr>
        <p:spPr>
          <a:xfrm>
            <a:off x="3781264" y="1183671"/>
            <a:ext cx="2311896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 på dokumentation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C492FCD8-BCE4-4C7D-91EA-D00090926A8B}"/>
              </a:ext>
            </a:extLst>
          </p:cNvPr>
          <p:cNvSpPr/>
          <p:nvPr/>
        </p:nvSpPr>
        <p:spPr>
          <a:xfrm>
            <a:off x="1849996" y="1559223"/>
            <a:ext cx="6174432" cy="437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Dokumentmallar o grunddokument för: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Agendor/-protokoll för styrelsemöten o årsmöten (Word)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Event/ateljébesök (Word)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Studiecirklar/-kurser, flera varianter beroende av </a:t>
            </a:r>
            <a:r>
              <a:rPr lang="sv-SE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kurstyp</a:t>
            </a: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(Excel)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Marknadsföring (Powerpoint o Word)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Samlingsdokument för marknadsföringsöverblick (Word)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Presentation (Powerpoint)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Komplett kallelse </a:t>
            </a:r>
            <a:r>
              <a:rPr lang="sv-SE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inkl</a:t>
            </a: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agenda mm för årsmöte (Word)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Mailutskick (Outlook)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Medlemskapsblanketter (Word)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Stadgar (Word)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Minifolder (Word)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Nyhetsbrev (Powerpoint)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FA46ECE-C6D6-4139-8329-17FC2387A1E7}"/>
              </a:ext>
            </a:extLst>
          </p:cNvPr>
          <p:cNvSpPr/>
          <p:nvPr/>
        </p:nvSpPr>
        <p:spPr>
          <a:xfrm>
            <a:off x="5868144" y="4873601"/>
            <a:ext cx="2376264" cy="446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Tips: Läs readMe.txt – filen </a:t>
            </a:r>
            <a:br>
              <a:rPr lang="sv-SE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(som finns i nästan varje mapp)</a:t>
            </a:r>
          </a:p>
        </p:txBody>
      </p:sp>
    </p:spTree>
    <p:extLst>
      <p:ext uri="{BB962C8B-B14F-4D97-AF65-F5344CB8AC3E}">
        <p14:creationId xmlns:p14="http://schemas.microsoft.com/office/powerpoint/2010/main" val="1691390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9B87EF4-FE74-4D20-A15E-BCCDBA409FCA}"/>
              </a:ext>
            </a:extLst>
          </p:cNvPr>
          <p:cNvSpPr/>
          <p:nvPr/>
        </p:nvSpPr>
        <p:spPr>
          <a:xfrm>
            <a:off x="1619672" y="2653605"/>
            <a:ext cx="6898468" cy="1173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ubrik 1">
            <a:extLst>
              <a:ext uri="{FF2B5EF4-FFF2-40B4-BE49-F238E27FC236}">
                <a16:creationId xmlns:a16="http://schemas.microsoft.com/office/drawing/2014/main" id="{8FE5D7CD-2803-49FB-8110-86A762D05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/>
          <a:lstStyle/>
          <a:p>
            <a:r>
              <a:rPr lang="sv-SE" dirty="0"/>
              <a:t>Marknadsföring</a:t>
            </a:r>
          </a:p>
        </p:txBody>
      </p:sp>
      <p:sp>
        <p:nvSpPr>
          <p:cNvPr id="5" name="Platshållare för sidfot 3">
            <a:extLst>
              <a:ext uri="{FF2B5EF4-FFF2-40B4-BE49-F238E27FC236}">
                <a16:creationId xmlns:a16="http://schemas.microsoft.com/office/drawing/2014/main" id="{F9C3037D-71BD-40AF-9287-DFE9C180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Överlämningsmöte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2021-09-14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FBD6669-B1BC-44F1-9BB3-BE324B36F3FC}"/>
              </a:ext>
            </a:extLst>
          </p:cNvPr>
          <p:cNvSpPr/>
          <p:nvPr/>
        </p:nvSpPr>
        <p:spPr>
          <a:xfrm>
            <a:off x="2654521" y="1183081"/>
            <a:ext cx="4811675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Digitala kanaler o annonspelare o minifoldrar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1F7C563-CB12-41EE-AAD9-82131EB393F9}"/>
              </a:ext>
            </a:extLst>
          </p:cNvPr>
          <p:cNvSpPr txBox="1"/>
          <p:nvPr/>
        </p:nvSpPr>
        <p:spPr>
          <a:xfrm>
            <a:off x="7709520" y="475785"/>
            <a:ext cx="1038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/>
              <a:t>1(6)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31562C2-8C22-4246-98C3-ACB7E3865976}"/>
              </a:ext>
            </a:extLst>
          </p:cNvPr>
          <p:cNvSpPr/>
          <p:nvPr/>
        </p:nvSpPr>
        <p:spPr>
          <a:xfrm>
            <a:off x="1460240" y="1556792"/>
            <a:ext cx="6856176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Genomgående likadan profil, oberoende av plattform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71A3446-E456-43B3-85E9-821202F63214}"/>
              </a:ext>
            </a:extLst>
          </p:cNvPr>
          <p:cNvSpPr/>
          <p:nvPr/>
        </p:nvSpPr>
        <p:spPr>
          <a:xfrm>
            <a:off x="1804303" y="1988840"/>
            <a:ext cx="6512113" cy="1439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Mitt foto på </a:t>
            </a:r>
            <a:r>
              <a:rPr lang="sv-SE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Lapposandsstenar</a:t>
            </a: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från 2011, förekommer överallt där det är möjligt - såväl digitalt som i pappersform.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Margaretas logga förekommer överallt, där jag hunnit lägga in den – finns säkert fler ställen att placera den på (den ligger t o m som </a:t>
            </a:r>
            <a:r>
              <a:rPr lang="sv-SE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favicon</a:t>
            </a: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på vår hemsida).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Genomgående används samma typsnitt o ett begränsat antal av dess varianter.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844735F-F5BF-47D3-ADCB-701DD9B5E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4173290"/>
            <a:ext cx="2080746" cy="1577161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8EA51011-95E1-4CF1-B708-31DAC10719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4179511"/>
            <a:ext cx="2080746" cy="1564721"/>
          </a:xfrm>
          <a:prstGeom prst="rect">
            <a:avLst/>
          </a:prstGeom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F35826E7-3373-4B3A-BE32-7EA2FF6C81C5}"/>
              </a:ext>
            </a:extLst>
          </p:cNvPr>
          <p:cNvSpPr/>
          <p:nvPr/>
        </p:nvSpPr>
        <p:spPr>
          <a:xfrm>
            <a:off x="3851920" y="5840512"/>
            <a:ext cx="2664296" cy="446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Annons, i externa kanaler</a:t>
            </a:r>
            <a:br>
              <a:rPr lang="sv-SE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(annonspelare , mail till externa kontakter)</a:t>
            </a:r>
            <a:endParaRPr lang="sv-S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B1C4309F-CA23-4F49-AA4B-8A5387E7F312}"/>
              </a:ext>
            </a:extLst>
          </p:cNvPr>
          <p:cNvSpPr/>
          <p:nvPr/>
        </p:nvSpPr>
        <p:spPr>
          <a:xfrm>
            <a:off x="1804303" y="3503581"/>
            <a:ext cx="5431994" cy="543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Liknande – men ändå – olika layouter baserat på behovet av info om oss beroende på plattform o målgrupp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A78A1A71-3287-4374-9195-1DBB3214F66D}"/>
              </a:ext>
            </a:extLst>
          </p:cNvPr>
          <p:cNvSpPr/>
          <p:nvPr/>
        </p:nvSpPr>
        <p:spPr>
          <a:xfrm>
            <a:off x="1687936" y="5872347"/>
            <a:ext cx="1944217" cy="446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Annons, i våra egna kanaler</a:t>
            </a:r>
            <a:br>
              <a:rPr lang="sv-SE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sv-SE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fb</a:t>
            </a:r>
            <a:r>
              <a:rPr lang="sv-SE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v-SE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</a:t>
            </a:r>
            <a:r>
              <a:rPr lang="sv-SE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mail till medlemmar)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BEB578DD-2EA5-40AF-BA80-1628BEA3D3C4}"/>
              </a:ext>
            </a:extLst>
          </p:cNvPr>
          <p:cNvSpPr/>
          <p:nvPr/>
        </p:nvSpPr>
        <p:spPr>
          <a:xfrm>
            <a:off x="6444208" y="5834942"/>
            <a:ext cx="2376264" cy="446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minifolder, med beskrivning av vår verksamhet o kontaktuppgifter till oss</a:t>
            </a:r>
            <a:endParaRPr lang="sv-S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B10B32-426E-4D59-927B-68660F6125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1" t="19648" r="25689" b="23285"/>
          <a:stretch/>
        </p:blipFill>
        <p:spPr>
          <a:xfrm rot="5400000">
            <a:off x="6700856" y="4252473"/>
            <a:ext cx="1573066" cy="136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49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3">
            <a:extLst>
              <a:ext uri="{FF2B5EF4-FFF2-40B4-BE49-F238E27FC236}">
                <a16:creationId xmlns:a16="http://schemas.microsoft.com/office/drawing/2014/main" id="{F9C3037D-71BD-40AF-9287-DFE9C180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Överlämningsmöte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2021-09-14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43F5D2F-D70A-43F4-92C5-0B97EF28B67C}"/>
              </a:ext>
            </a:extLst>
          </p:cNvPr>
          <p:cNvSpPr/>
          <p:nvPr/>
        </p:nvSpPr>
        <p:spPr>
          <a:xfrm>
            <a:off x="1835696" y="1700808"/>
            <a:ext cx="6768752" cy="4038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NOAKs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egen hemsida </a:t>
            </a: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(används fortfarande idag)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NOAKs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eget </a:t>
            </a:r>
            <a:r>
              <a:rPr lang="sv-S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Instagram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-konto </a:t>
            </a: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(används fortfarande idag)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NOAKs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egen Facebook-profil </a:t>
            </a: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(används fortfarande idag)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NOAKs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egna mail-utskick till medlemmarna </a:t>
            </a: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(används fortfarande idag)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 Folkuniversitetet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sv-SE" sz="14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deras hemsida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sv-SE" sz="14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kultursida på Facebook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sv-SE" sz="14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nyhetsbrev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 Öckerö kommun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sv-SE" sz="14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den stora digitala anslagstavlan på Pinan (sköttes tidigare av Monica)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sv-SE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venemangskalendern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på Öckerö kommuns hemsida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A120FDCB-E1F7-44EC-9BB2-688B9EF60546}"/>
              </a:ext>
            </a:extLst>
          </p:cNvPr>
          <p:cNvSpPr txBox="1">
            <a:spLocks/>
          </p:cNvSpPr>
          <p:nvPr/>
        </p:nvSpPr>
        <p:spPr>
          <a:xfrm>
            <a:off x="1187624" y="274638"/>
            <a:ext cx="7499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Marknadsföring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C47DA20-13DE-40A2-8EA0-D34AA3758686}"/>
              </a:ext>
            </a:extLst>
          </p:cNvPr>
          <p:cNvSpPr/>
          <p:nvPr/>
        </p:nvSpPr>
        <p:spPr>
          <a:xfrm>
            <a:off x="3419872" y="1183671"/>
            <a:ext cx="2899226" cy="37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Digitala kanaler </a:t>
            </a: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översikt</a:t>
            </a:r>
            <a:endParaRPr lang="sv-SE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8B8E34DE-6FA5-4F04-AB99-B5994368646A}"/>
              </a:ext>
            </a:extLst>
          </p:cNvPr>
          <p:cNvSpPr txBox="1"/>
          <p:nvPr/>
        </p:nvSpPr>
        <p:spPr>
          <a:xfrm>
            <a:off x="7709520" y="475785"/>
            <a:ext cx="1038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/>
              <a:t>2(6)</a:t>
            </a:r>
          </a:p>
        </p:txBody>
      </p:sp>
    </p:spTree>
    <p:extLst>
      <p:ext uri="{BB962C8B-B14F-4D97-AF65-F5344CB8AC3E}">
        <p14:creationId xmlns:p14="http://schemas.microsoft.com/office/powerpoint/2010/main" val="4274618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3708</TotalTime>
  <Words>3303</Words>
  <Application>Microsoft Office PowerPoint</Application>
  <PresentationFormat>Bildspel på skärmen (4:3)</PresentationFormat>
  <Paragraphs>390</Paragraphs>
  <Slides>17</Slides>
  <Notes>17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3" baseType="lpstr">
      <vt:lpstr>Arial</vt:lpstr>
      <vt:lpstr>Bookman Old Style</vt:lpstr>
      <vt:lpstr>Bradley Hand ITC</vt:lpstr>
      <vt:lpstr>Calibri</vt:lpstr>
      <vt:lpstr>Wingdings</vt:lpstr>
      <vt:lpstr>Office-tema</vt:lpstr>
      <vt:lpstr>PowerPoint-presentation</vt:lpstr>
      <vt:lpstr>Agenda</vt:lpstr>
      <vt:lpstr>Vår delaktighet i NOAKs utvecklingslinje</vt:lpstr>
      <vt:lpstr>PowerPoint-presentation</vt:lpstr>
      <vt:lpstr>Grundstomme</vt:lpstr>
      <vt:lpstr>PowerPoint-presentation</vt:lpstr>
      <vt:lpstr>PowerPoint-presentation</vt:lpstr>
      <vt:lpstr>Marknadsföring</vt:lpstr>
      <vt:lpstr>PowerPoint-presentation</vt:lpstr>
      <vt:lpstr>PowerPoint-presentation</vt:lpstr>
      <vt:lpstr>Marknadsföring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Tack för oss!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Birgitta Däröste</dc:creator>
  <cp:lastModifiedBy>Birgitta Däröste</cp:lastModifiedBy>
  <cp:revision>161</cp:revision>
  <cp:lastPrinted>2019-03-03T17:22:59Z</cp:lastPrinted>
  <dcterms:created xsi:type="dcterms:W3CDTF">2015-03-11T18:50:21Z</dcterms:created>
  <dcterms:modified xsi:type="dcterms:W3CDTF">2022-06-05T12:56:26Z</dcterms:modified>
</cp:coreProperties>
</file>